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8"/>
  </p:notesMasterIdLst>
  <p:sldIdLst>
    <p:sldId id="256" r:id="rId2"/>
    <p:sldId id="257" r:id="rId3"/>
    <p:sldId id="259" r:id="rId4"/>
    <p:sldId id="302" r:id="rId5"/>
    <p:sldId id="303" r:id="rId6"/>
    <p:sldId id="265" r:id="rId7"/>
    <p:sldId id="294" r:id="rId8"/>
    <p:sldId id="298" r:id="rId9"/>
    <p:sldId id="299" r:id="rId10"/>
    <p:sldId id="300" r:id="rId11"/>
    <p:sldId id="304" r:id="rId12"/>
    <p:sldId id="305" r:id="rId13"/>
    <p:sldId id="306" r:id="rId14"/>
    <p:sldId id="307" r:id="rId15"/>
    <p:sldId id="308" r:id="rId16"/>
    <p:sldId id="309" r:id="rId17"/>
    <p:sldId id="310" r:id="rId18"/>
    <p:sldId id="312" r:id="rId19"/>
    <p:sldId id="313" r:id="rId20"/>
    <p:sldId id="315" r:id="rId21"/>
    <p:sldId id="321" r:id="rId22"/>
    <p:sldId id="316" r:id="rId23"/>
    <p:sldId id="317" r:id="rId24"/>
    <p:sldId id="320" r:id="rId25"/>
    <p:sldId id="318" r:id="rId26"/>
    <p:sldId id="285"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8537"/>
    <a:srgbClr val="89172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961" autoAdjust="0"/>
    <p:restoredTop sz="97162" autoAdjust="0"/>
  </p:normalViewPr>
  <p:slideViewPr>
    <p:cSldViewPr>
      <p:cViewPr>
        <p:scale>
          <a:sx n="70" d="100"/>
          <a:sy n="70" d="100"/>
        </p:scale>
        <p:origin x="-150" y="-15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8811DC-7D6D-494B-94F5-36136F177841}" type="datetimeFigureOut">
              <a:rPr lang="en-US" smtClean="0"/>
              <a:pPr/>
              <a:t>2/2/2012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DFE29A-44F3-493E-9CAA-D886B7074ED6}"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i="1" kern="1200" dirty="0" smtClean="0">
                <a:solidFill>
                  <a:schemeClr val="tx1"/>
                </a:solidFill>
                <a:latin typeface="+mn-lt"/>
                <a:ea typeface="+mn-ea"/>
                <a:cs typeface="+mn-cs"/>
              </a:rPr>
              <a:t>There exists several</a:t>
            </a:r>
            <a:r>
              <a:rPr lang="en-GB" sz="1200" i="1" kern="1200" baseline="0" dirty="0" smtClean="0">
                <a:solidFill>
                  <a:schemeClr val="tx1"/>
                </a:solidFill>
                <a:latin typeface="+mn-lt"/>
                <a:ea typeface="+mn-ea"/>
                <a:cs typeface="+mn-cs"/>
              </a:rPr>
              <a:t> definitions of a coastal zone:</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Physical definitions stress the interaction between terrestrial and marine systems</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Others incorporate river basin systems that are connected to the coastal zone through ecological and physical processes</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While more flexible definitions take account of management needs.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8DFE29A-44F3-493E-9CAA-D886B7074ED6}" type="slidenum">
              <a:rPr lang="en-US" smtClean="0"/>
              <a:pPr/>
              <a:t>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i="1" kern="1200" dirty="0" smtClean="0">
                <a:solidFill>
                  <a:schemeClr val="tx1"/>
                </a:solidFill>
                <a:latin typeface="+mn-lt"/>
                <a:ea typeface="+mn-ea"/>
                <a:cs typeface="+mn-cs"/>
              </a:rPr>
              <a:t>There exists several</a:t>
            </a:r>
            <a:r>
              <a:rPr lang="en-GB" sz="1200" i="1" kern="1200" baseline="0" dirty="0" smtClean="0">
                <a:solidFill>
                  <a:schemeClr val="tx1"/>
                </a:solidFill>
                <a:latin typeface="+mn-lt"/>
                <a:ea typeface="+mn-ea"/>
                <a:cs typeface="+mn-cs"/>
              </a:rPr>
              <a:t> definitions of a coastal zone:</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Physical definitions stress the interaction between terrestrial and marine systems</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Others incorporate river basin systems that are connected to the coastal zone through ecological and physical processes</a:t>
            </a:r>
          </a:p>
          <a:p>
            <a:pPr marL="0" marR="0" indent="0" algn="l" defTabSz="914400" rtl="0" eaLnBrk="1" fontAlgn="auto" latinLnBrk="0" hangingPunct="1">
              <a:lnSpc>
                <a:spcPct val="100000"/>
              </a:lnSpc>
              <a:spcBef>
                <a:spcPts val="0"/>
              </a:spcBef>
              <a:spcAft>
                <a:spcPts val="0"/>
              </a:spcAft>
              <a:buClrTx/>
              <a:buSzTx/>
              <a:buFontTx/>
              <a:buChar char="-"/>
              <a:tabLst/>
              <a:defRPr/>
            </a:pPr>
            <a:r>
              <a:rPr lang="en-GB" sz="1200" i="1" kern="1200" dirty="0" smtClean="0">
                <a:solidFill>
                  <a:schemeClr val="tx1"/>
                </a:solidFill>
                <a:latin typeface="+mn-lt"/>
                <a:ea typeface="+mn-ea"/>
                <a:cs typeface="+mn-cs"/>
              </a:rPr>
              <a:t>While more flexible definitions take account of management needs. </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8DFE29A-44F3-493E-9CAA-D886B7074ED6}" type="slidenum">
              <a:rPr lang="en-US" smtClean="0"/>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i="1" dirty="0" smtClean="0"/>
              <a:t>There is often a concentration of activities in the coastal zone that historically has been settled for its accessibility, abundant natural resources and coastal plains often suited to agriculture and development of transport infrastructure. More recent activities include tourism and leisure. As a result coastal areas have been heavily transformed in many areas.</a:t>
            </a:r>
            <a:endParaRPr lang="en-US" dirty="0" smtClean="0"/>
          </a:p>
          <a:p>
            <a:endParaRPr lang="en-US" dirty="0"/>
          </a:p>
        </p:txBody>
      </p:sp>
      <p:sp>
        <p:nvSpPr>
          <p:cNvPr id="4" name="Slide Number Placeholder 3"/>
          <p:cNvSpPr>
            <a:spLocks noGrp="1"/>
          </p:cNvSpPr>
          <p:nvPr>
            <p:ph type="sldNum" sz="quarter" idx="10"/>
          </p:nvPr>
        </p:nvSpPr>
        <p:spPr/>
        <p:txBody>
          <a:bodyPr/>
          <a:lstStyle/>
          <a:p>
            <a:fld id="{F8DFE29A-44F3-493E-9CAA-D886B7074ED6}" type="slidenum">
              <a:rPr lang="en-US" smtClean="0"/>
              <a:pPr/>
              <a:t>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noProof="0" dirty="0"/>
          </a:p>
        </p:txBody>
      </p:sp>
      <p:sp>
        <p:nvSpPr>
          <p:cNvPr id="4" name="Slide Number Placeholder 3"/>
          <p:cNvSpPr>
            <a:spLocks noGrp="1"/>
          </p:cNvSpPr>
          <p:nvPr>
            <p:ph type="sldNum" sz="quarter" idx="10"/>
          </p:nvPr>
        </p:nvSpPr>
        <p:spPr/>
        <p:txBody>
          <a:bodyPr/>
          <a:lstStyle/>
          <a:p>
            <a:fld id="{F8DFE29A-44F3-493E-9CAA-D886B7074ED6}" type="slidenum">
              <a:rPr lang="en-US" smtClean="0"/>
              <a:pPr/>
              <a:t>13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FE29A-44F3-493E-9CAA-D886B7074ED6}" type="slidenum">
              <a:rPr lang="en-US" smtClean="0"/>
              <a:pPr/>
              <a:t>20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4EAD225-9129-40AB-AB0B-18D85C6712F6}" type="datetimeFigureOut">
              <a:rPr lang="en-US" smtClean="0"/>
              <a:pPr/>
              <a:t>2/2/2012</a:t>
            </a:fld>
            <a:endParaRPr lang="en-US" dirty="0"/>
          </a:p>
        </p:txBody>
      </p:sp>
      <p:sp>
        <p:nvSpPr>
          <p:cNvPr id="20" name="Footer Placeholder 19"/>
          <p:cNvSpPr>
            <a:spLocks noGrp="1"/>
          </p:cNvSpPr>
          <p:nvPr>
            <p:ph type="ftr" sz="quarter" idx="11"/>
          </p:nvPr>
        </p:nvSpPr>
        <p:spPr/>
        <p:txBody>
          <a:bodyPr/>
          <a:lstStyle>
            <a:extLst/>
          </a:lstStyle>
          <a:p>
            <a:endParaRPr lang="en-US" dirty="0"/>
          </a:p>
        </p:txBody>
      </p:sp>
      <p:sp>
        <p:nvSpPr>
          <p:cNvPr id="10" name="Slide Number Placeholder 9"/>
          <p:cNvSpPr>
            <a:spLocks noGrp="1"/>
          </p:cNvSpPr>
          <p:nvPr>
            <p:ph type="sldNum" sz="quarter" idx="12"/>
          </p:nvPr>
        </p:nvSpPr>
        <p:spPr/>
        <p:txBody>
          <a:bodyPr/>
          <a:lstStyle>
            <a:extLst/>
          </a:lstStyle>
          <a:p>
            <a:fld id="{58FCC482-065B-4455-A6AA-1C72BEC46D53}" type="slidenum">
              <a:rPr lang="en-US" smtClean="0"/>
              <a:pPr/>
              <a:t>‹#›</a:t>
            </a:fld>
            <a:endParaRPr lang="en-US" dirty="0"/>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4EAD225-9129-40AB-AB0B-18D85C6712F6}" type="datetimeFigureOut">
              <a:rPr lang="en-US" smtClean="0"/>
              <a:pPr/>
              <a:t>2/2/2012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58FCC482-065B-4455-A6AA-1C72BEC46D5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4EAD225-9129-40AB-AB0B-18D85C6712F6}" type="datetimeFigureOut">
              <a:rPr lang="en-US" smtClean="0"/>
              <a:pPr/>
              <a:t>2/2/2012</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58FCC482-065B-4455-A6AA-1C72BEC46D5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4EAD225-9129-40AB-AB0B-18D85C6712F6}" type="datetimeFigureOut">
              <a:rPr lang="en-US" smtClean="0"/>
              <a:pPr/>
              <a:t>2/2/2012</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58FCC482-065B-4455-A6AA-1C72BEC46D5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24EAD225-9129-40AB-AB0B-18D85C6712F6}" type="datetimeFigureOut">
              <a:rPr lang="en-US" smtClean="0"/>
              <a:pPr/>
              <a:t>2/2/2012</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58FCC482-065B-4455-A6AA-1C72BEC46D53}" type="slidenum">
              <a:rPr lang="en-US" smtClean="0"/>
              <a:pPr/>
              <a:t>‹#›</a:t>
            </a:fld>
            <a:endParaRPr lang="en-US"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4EAD225-9129-40AB-AB0B-18D85C6712F6}" type="datetimeFigureOut">
              <a:rPr lang="en-US" smtClean="0"/>
              <a:pPr/>
              <a:t>2/2/2012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58FCC482-065B-4455-A6AA-1C72BEC46D5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24EAD225-9129-40AB-AB0B-18D85C6712F6}" type="datetimeFigureOut">
              <a:rPr lang="en-US" smtClean="0"/>
              <a:pPr/>
              <a:t>2/2/2012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58FCC482-065B-4455-A6AA-1C72BEC46D53}" type="slidenum">
              <a:rPr lang="en-US" smtClean="0"/>
              <a:pPr/>
              <a:t>‹#›</a:t>
            </a:fld>
            <a:endParaRPr lang="en-US"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dirty="0"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stretch>
            <a:fillRect l="-1000" r="-1000"/>
          </a:stretch>
        </a:blip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4EAD225-9129-40AB-AB0B-18D85C6712F6}" type="datetimeFigureOut">
              <a:rPr lang="en-US" smtClean="0"/>
              <a:pPr/>
              <a:t>2/2/2012</a:t>
            </a:fld>
            <a:endParaRPr lang="en-US"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8FCC482-065B-4455-A6AA-1C72BEC46D53}" type="slidenum">
              <a:rPr lang="en-US" smtClean="0"/>
              <a:pPr/>
              <a:t>‹#›</a:t>
            </a:fld>
            <a:endParaRPr lang="en-US"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432560" y="3048000"/>
            <a:ext cx="7406640" cy="1472184"/>
          </a:xfrm>
        </p:spPr>
        <p:txBody>
          <a:bodyPr>
            <a:normAutofit fontScale="90000"/>
          </a:bodyPr>
          <a:lstStyle/>
          <a:p>
            <a:pPr algn="ctr"/>
            <a:r>
              <a:rPr lang="fr-FR" b="1" dirty="0" smtClean="0">
                <a:solidFill>
                  <a:schemeClr val="accent1">
                    <a:lumMod val="75000"/>
                  </a:schemeClr>
                </a:solidFill>
              </a:rPr>
              <a:t>Atelier De Formation Sur Les Caractéristiques De La Planification et La Gestion Intégrée Des Zone Côtières (GIZC) </a:t>
            </a:r>
            <a:r>
              <a:rPr lang="en-US" dirty="0" smtClean="0">
                <a:solidFill>
                  <a:schemeClr val="accent1">
                    <a:lumMod val="75000"/>
                  </a:schemeClr>
                </a:solidFill>
              </a:rPr>
              <a:t/>
            </a:r>
            <a:br>
              <a:rPr lang="en-US" dirty="0" smtClean="0">
                <a:solidFill>
                  <a:schemeClr val="accent1">
                    <a:lumMod val="75000"/>
                  </a:schemeClr>
                </a:solidFill>
              </a:rPr>
            </a:br>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990600" y="0"/>
            <a:ext cx="8153400" cy="4800600"/>
          </a:xfrm>
        </p:spPr>
        <p:txBody>
          <a:bodyPr>
            <a:noAutofit/>
          </a:bodyPr>
          <a:lstStyle/>
          <a:p>
            <a:pPr marL="596646" indent="-514350">
              <a:lnSpc>
                <a:spcPct val="110000"/>
              </a:lnSpc>
              <a:buFont typeface="+mj-lt"/>
              <a:buAutoNum type="romanLcPeriod" startAt="7"/>
            </a:pPr>
            <a:r>
              <a:rPr lang="fr-FR" sz="2100" b="1" dirty="0" smtClean="0">
                <a:solidFill>
                  <a:srgbClr val="7030A0"/>
                </a:solidFill>
              </a:rPr>
              <a:t>Les Règlements et les Mises en Pratique</a:t>
            </a:r>
          </a:p>
          <a:p>
            <a:pPr marL="804863" lvl="1" indent="-341313">
              <a:buFont typeface="Arial" pitchFamily="34" charset="0"/>
              <a:buChar char="•"/>
            </a:pPr>
            <a:r>
              <a:rPr lang="fr-FR" sz="2100" b="1" dirty="0" smtClean="0">
                <a:solidFill>
                  <a:srgbClr val="7030A0"/>
                </a:solidFill>
              </a:rPr>
              <a:t>Les Règlements: </a:t>
            </a:r>
            <a:r>
              <a:rPr lang="fr-FR" sz="2100" dirty="0" smtClean="0">
                <a:solidFill>
                  <a:srgbClr val="7030A0"/>
                </a:solidFill>
              </a:rPr>
              <a:t>les permis et licences pour la pêche, des programmes touristiques, les structures côtières</a:t>
            </a:r>
          </a:p>
          <a:p>
            <a:pPr marL="804863" lvl="1" indent="-341313">
              <a:buFont typeface="Arial" pitchFamily="34" charset="0"/>
              <a:buChar char="•"/>
            </a:pPr>
            <a:r>
              <a:rPr lang="fr-FR" sz="2100" b="1" dirty="0" smtClean="0">
                <a:solidFill>
                  <a:srgbClr val="7030A0"/>
                </a:solidFill>
              </a:rPr>
              <a:t>Les Mises en Pratique:</a:t>
            </a:r>
            <a:r>
              <a:rPr lang="fr-FR" sz="2100" dirty="0" smtClean="0">
                <a:solidFill>
                  <a:srgbClr val="7030A0"/>
                </a:solidFill>
              </a:rPr>
              <a:t> permet de se conformer aux actes, les permis, les licences, les politiques ou les plans liés à la législation</a:t>
            </a:r>
            <a:endParaRPr lang="fr-FR" sz="2100" b="1" dirty="0" smtClean="0">
              <a:solidFill>
                <a:srgbClr val="7030A0"/>
              </a:solidFill>
            </a:endParaRPr>
          </a:p>
          <a:p>
            <a:pPr marL="804863" lvl="1" indent="-231775">
              <a:buNone/>
            </a:pPr>
            <a:endParaRPr lang="fr-FR" sz="2100" dirty="0" smtClean="0">
              <a:solidFill>
                <a:srgbClr val="7030A0"/>
              </a:solidFill>
            </a:endParaRPr>
          </a:p>
          <a:p>
            <a:pPr marL="627063" lvl="1" indent="-573088">
              <a:lnSpc>
                <a:spcPct val="110000"/>
              </a:lnSpc>
              <a:buFont typeface="+mj-lt"/>
              <a:buAutoNum type="romanLcPeriod" startAt="8"/>
            </a:pPr>
            <a:r>
              <a:rPr lang="fr-FR" sz="2100" b="1" dirty="0" smtClean="0">
                <a:solidFill>
                  <a:srgbClr val="7030A0"/>
                </a:solidFill>
              </a:rPr>
              <a:t>La Participation des Communautés</a:t>
            </a:r>
          </a:p>
          <a:p>
            <a:pPr marL="804863" lvl="1" indent="-341313" algn="just">
              <a:buFont typeface="Arial" pitchFamily="34" charset="0"/>
              <a:buChar char="•"/>
            </a:pPr>
            <a:r>
              <a:rPr lang="fr-FR" sz="2100" dirty="0" smtClean="0">
                <a:solidFill>
                  <a:srgbClr val="7030A0"/>
                </a:solidFill>
              </a:rPr>
              <a:t>Les coutumes locales ou traditionnelles ou l’histoire peut aider dans le programme de gestion des zones côtières</a:t>
            </a:r>
          </a:p>
          <a:p>
            <a:pPr marL="804863" lvl="1" indent="-341313" algn="just">
              <a:buFont typeface="Arial" pitchFamily="34" charset="0"/>
              <a:buChar char="•"/>
            </a:pPr>
            <a:r>
              <a:rPr lang="fr-FR" sz="2100" dirty="0" smtClean="0">
                <a:solidFill>
                  <a:srgbClr val="7030A0"/>
                </a:solidFill>
              </a:rPr>
              <a:t>Les gestions collaboratives et communautaires facilitent les règlements des problèmes côtiers</a:t>
            </a:r>
          </a:p>
          <a:p>
            <a:pPr marL="804863" lvl="1" indent="-341313" algn="just">
              <a:buFont typeface="Arial" pitchFamily="34" charset="0"/>
              <a:buChar char="•"/>
            </a:pPr>
            <a:r>
              <a:rPr lang="fr-FR" sz="2100" dirty="0" smtClean="0">
                <a:solidFill>
                  <a:srgbClr val="7030A0"/>
                </a:solidFill>
              </a:rPr>
              <a:t>Les connaissances écologiques traditionnelles</a:t>
            </a:r>
          </a:p>
          <a:p>
            <a:pPr marL="804863" lvl="1" indent="-750888" algn="just">
              <a:buNone/>
            </a:pPr>
            <a:endParaRPr lang="fr-FR" sz="2100" dirty="0" smtClean="0">
              <a:solidFill>
                <a:srgbClr val="7030A0"/>
              </a:solidFill>
            </a:endParaRPr>
          </a:p>
          <a:p>
            <a:pPr marL="804863" lvl="1" indent="-750888" algn="just">
              <a:buFont typeface="+mj-lt"/>
              <a:buAutoNum type="romanLcPeriod" startAt="9"/>
            </a:pPr>
            <a:r>
              <a:rPr lang="fr-FR" sz="2100" b="1" dirty="0" smtClean="0">
                <a:solidFill>
                  <a:srgbClr val="7030A0"/>
                </a:solidFill>
              </a:rPr>
              <a:t>Le Renforcement des Capacités</a:t>
            </a:r>
          </a:p>
          <a:p>
            <a:pPr marL="804863" lvl="1" indent="-341313" algn="just">
              <a:buFont typeface="Arial" pitchFamily="34" charset="0"/>
              <a:buChar char="•"/>
            </a:pPr>
            <a:r>
              <a:rPr lang="fr-FR" sz="2100" dirty="0" smtClean="0">
                <a:solidFill>
                  <a:srgbClr val="7030A0"/>
                </a:solidFill>
              </a:rPr>
              <a:t>La communication, l’éducation et ka formation peuvent contribuer à des initiatives vers la gestion et la planification des côtes</a:t>
            </a:r>
          </a:p>
          <a:p>
            <a:pPr marL="804863" lvl="1" indent="-341313" algn="just">
              <a:buFont typeface="Arial" pitchFamily="34" charset="0"/>
              <a:buChar char="•"/>
            </a:pPr>
            <a:r>
              <a:rPr lang="fr-FR" sz="2100" dirty="0" smtClean="0">
                <a:solidFill>
                  <a:srgbClr val="7030A0"/>
                </a:solidFill>
              </a:rPr>
              <a:t>La recherche et la gestion de données offrent des renseignements aux processus.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153400" cy="1143000"/>
          </a:xfrm>
        </p:spPr>
        <p:txBody>
          <a:bodyPr>
            <a:noAutofit/>
          </a:bodyPr>
          <a:lstStyle/>
          <a:p>
            <a:pPr algn="ctr"/>
            <a:r>
              <a:rPr lang="fr-FR" sz="3400" b="1" dirty="0" smtClean="0">
                <a:solidFill>
                  <a:schemeClr val="accent5">
                    <a:lumMod val="75000"/>
                  </a:schemeClr>
                </a:solidFill>
              </a:rPr>
              <a:t>Les Outils Techniques pour la Planification Côtière</a:t>
            </a:r>
            <a:endParaRPr lang="en-US" sz="3400" b="1" dirty="0">
              <a:solidFill>
                <a:schemeClr val="accent5">
                  <a:lumMod val="75000"/>
                </a:schemeClr>
              </a:solidFill>
            </a:endParaRPr>
          </a:p>
        </p:txBody>
      </p:sp>
      <p:sp>
        <p:nvSpPr>
          <p:cNvPr id="3" name="Content Placeholder 2"/>
          <p:cNvSpPr>
            <a:spLocks noGrp="1"/>
          </p:cNvSpPr>
          <p:nvPr>
            <p:ph idx="1"/>
          </p:nvPr>
        </p:nvSpPr>
        <p:spPr>
          <a:xfrm>
            <a:off x="990600" y="1219200"/>
            <a:ext cx="8153400" cy="4800600"/>
          </a:xfrm>
        </p:spPr>
        <p:txBody>
          <a:bodyPr>
            <a:noAutofit/>
          </a:bodyPr>
          <a:lstStyle/>
          <a:p>
            <a:pPr marL="596646" indent="-514350">
              <a:lnSpc>
                <a:spcPct val="150000"/>
              </a:lnSpc>
              <a:buAutoNum type="romanLcPeriod"/>
            </a:pPr>
            <a:r>
              <a:rPr lang="fr-FR" sz="2200" dirty="0" smtClean="0">
                <a:solidFill>
                  <a:srgbClr val="7030A0"/>
                </a:solidFill>
              </a:rPr>
              <a:t>L’évaluation et la gestion des risques</a:t>
            </a:r>
          </a:p>
          <a:p>
            <a:pPr marL="596646" indent="-514350">
              <a:lnSpc>
                <a:spcPct val="150000"/>
              </a:lnSpc>
              <a:buAutoNum type="romanLcPeriod"/>
            </a:pPr>
            <a:r>
              <a:rPr lang="fr-FR" sz="2200" dirty="0" smtClean="0">
                <a:solidFill>
                  <a:srgbClr val="7030A0"/>
                </a:solidFill>
              </a:rPr>
              <a:t>L’analyse du paysage et les ressources visuelles</a:t>
            </a:r>
          </a:p>
          <a:p>
            <a:pPr marL="596646" indent="-514350">
              <a:lnSpc>
                <a:spcPct val="150000"/>
              </a:lnSpc>
              <a:buAutoNum type="romanLcPeriod"/>
            </a:pPr>
            <a:r>
              <a:rPr lang="fr-FR" sz="2200" dirty="0" smtClean="0">
                <a:solidFill>
                  <a:srgbClr val="7030A0"/>
                </a:solidFill>
              </a:rPr>
              <a:t>L’analyse économique</a:t>
            </a:r>
          </a:p>
          <a:p>
            <a:pPr marL="596646" indent="-514350">
              <a:lnSpc>
                <a:spcPct val="150000"/>
              </a:lnSpc>
              <a:buAutoNum type="romanLcPeriod"/>
            </a:pPr>
            <a:r>
              <a:rPr lang="fr-FR" sz="2200" dirty="0" smtClean="0">
                <a:solidFill>
                  <a:srgbClr val="7030A0"/>
                </a:solidFill>
              </a:rPr>
              <a:t>L’analyse Socio Culturelle</a:t>
            </a:r>
          </a:p>
          <a:p>
            <a:pPr marL="596646" indent="-514350">
              <a:lnSpc>
                <a:spcPct val="150000"/>
              </a:lnSpc>
              <a:buAutoNum type="romanLcPeriod"/>
            </a:pPr>
            <a:r>
              <a:rPr lang="fr-FR" sz="2200" dirty="0" smtClean="0">
                <a:solidFill>
                  <a:srgbClr val="7030A0"/>
                </a:solidFill>
              </a:rPr>
              <a:t>L’étude d’impact environnemental</a:t>
            </a:r>
          </a:p>
          <a:p>
            <a:pPr marL="596646" indent="-514350">
              <a:lnSpc>
                <a:spcPct val="150000"/>
              </a:lnSpc>
              <a:buAutoNum type="romanLcPeriod"/>
            </a:pPr>
            <a:r>
              <a:rPr lang="fr-FR" sz="2200" dirty="0" smtClean="0">
                <a:solidFill>
                  <a:srgbClr val="7030A0"/>
                </a:solidFill>
              </a:rPr>
              <a:t>La carte de sensibilité et de vulnérabilité</a:t>
            </a:r>
          </a:p>
          <a:p>
            <a:pPr marL="596646" indent="-514350">
              <a:lnSpc>
                <a:spcPct val="150000"/>
              </a:lnSpc>
              <a:buAutoNum type="romanLcPeriod"/>
            </a:pPr>
            <a:r>
              <a:rPr lang="fr-FR" sz="2200" dirty="0" smtClean="0">
                <a:solidFill>
                  <a:srgbClr val="7030A0"/>
                </a:solidFill>
              </a:rPr>
              <a:t>Evaluation stratégique environnementale</a:t>
            </a:r>
          </a:p>
          <a:p>
            <a:pPr marL="596646" indent="-514350">
              <a:lnSpc>
                <a:spcPct val="150000"/>
              </a:lnSpc>
              <a:buAutoNum type="romanLcPeriod"/>
            </a:pPr>
            <a:r>
              <a:rPr lang="fr-FR" sz="2200" dirty="0" smtClean="0">
                <a:solidFill>
                  <a:srgbClr val="7030A0"/>
                </a:solidFill>
              </a:rPr>
              <a:t>Le collecte des données/La télédétection</a:t>
            </a:r>
          </a:p>
          <a:p>
            <a:pPr marL="596646" indent="-514350">
              <a:lnSpc>
                <a:spcPct val="150000"/>
              </a:lnSpc>
              <a:buAutoNum type="romanLcPeriod"/>
            </a:pPr>
            <a:r>
              <a:rPr lang="fr-FR" sz="2200" dirty="0" smtClean="0">
                <a:solidFill>
                  <a:srgbClr val="7030A0"/>
                </a:solidFill>
              </a:rPr>
              <a:t>La gestion des données &amp; le Système D’information Géographique (SIG)</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lum bright="70000" contrast="-70000"/>
          </a:blip>
          <a:srcRect/>
          <a:stretch>
            <a:fillRect/>
          </a:stretch>
        </p:blipFill>
        <p:spPr bwMode="auto">
          <a:xfrm>
            <a:off x="2362200" y="1676400"/>
            <a:ext cx="4519612" cy="4419600"/>
          </a:xfrm>
          <a:prstGeom prst="rect">
            <a:avLst/>
          </a:prstGeom>
          <a:noFill/>
          <a:ln w="9525">
            <a:noFill/>
            <a:miter lim="800000"/>
            <a:headEnd/>
            <a:tailEnd/>
          </a:ln>
        </p:spPr>
      </p:pic>
      <p:sp>
        <p:nvSpPr>
          <p:cNvPr id="3" name="Content Placeholder 2"/>
          <p:cNvSpPr>
            <a:spLocks noGrp="1"/>
          </p:cNvSpPr>
          <p:nvPr>
            <p:ph idx="1"/>
          </p:nvPr>
        </p:nvSpPr>
        <p:spPr>
          <a:xfrm>
            <a:off x="990600" y="1066800"/>
            <a:ext cx="8153400" cy="4800600"/>
          </a:xfrm>
        </p:spPr>
        <p:txBody>
          <a:bodyPr>
            <a:noAutofit/>
          </a:bodyPr>
          <a:lstStyle/>
          <a:p>
            <a:pPr algn="just"/>
            <a:r>
              <a:rPr lang="fr-FR" sz="2200" dirty="0" smtClean="0">
                <a:solidFill>
                  <a:srgbClr val="7030A0"/>
                </a:solidFill>
              </a:rPr>
              <a:t>Avant d'entreprendre un processus de planification, il est important de s’organisé et passer un peu temps à ‘</a:t>
            </a:r>
            <a:r>
              <a:rPr lang="fr-FR" sz="2200" i="1" dirty="0" smtClean="0">
                <a:solidFill>
                  <a:srgbClr val="7030A0"/>
                </a:solidFill>
              </a:rPr>
              <a:t>planifier le plan</a:t>
            </a:r>
            <a:r>
              <a:rPr lang="fr-FR" sz="2200" dirty="0" smtClean="0">
                <a:solidFill>
                  <a:srgbClr val="7030A0"/>
                </a:solidFill>
              </a:rPr>
              <a:t>’ </a:t>
            </a:r>
          </a:p>
          <a:p>
            <a:pPr algn="just">
              <a:buNone/>
            </a:pPr>
            <a:endParaRPr lang="fr-FR" sz="2200" dirty="0" smtClean="0">
              <a:solidFill>
                <a:srgbClr val="7030A0"/>
              </a:solidFill>
            </a:endParaRPr>
          </a:p>
          <a:p>
            <a:pPr algn="just"/>
            <a:r>
              <a:rPr lang="fr-FR" sz="2200" dirty="0" smtClean="0">
                <a:solidFill>
                  <a:srgbClr val="7030A0"/>
                </a:solidFill>
              </a:rPr>
              <a:t>Il est utile de préparer un énoncé du projet qui guidera le processus de planification et s’assurera d’une compréhension commune des résultats escomptés.</a:t>
            </a:r>
          </a:p>
          <a:p>
            <a:pPr algn="just">
              <a:buNone/>
            </a:pPr>
            <a:endParaRPr lang="fr-FR" sz="2200" dirty="0" smtClean="0">
              <a:solidFill>
                <a:srgbClr val="7030A0"/>
              </a:solidFill>
            </a:endParaRPr>
          </a:p>
          <a:p>
            <a:pPr algn="just"/>
            <a:r>
              <a:rPr lang="fr-FR" sz="2200" dirty="0" smtClean="0">
                <a:solidFill>
                  <a:srgbClr val="7030A0"/>
                </a:solidFill>
              </a:rPr>
              <a:t>Les points à considérer dans un énoncé de projet sont :</a:t>
            </a:r>
          </a:p>
          <a:p>
            <a:pPr marL="1033462" lvl="1" indent="-514350" algn="just">
              <a:buFont typeface="+mj-lt"/>
              <a:buAutoNum type="romanLcPeriod"/>
            </a:pPr>
            <a:r>
              <a:rPr lang="fr-FR" sz="2200" dirty="0" smtClean="0">
                <a:solidFill>
                  <a:srgbClr val="7030A0"/>
                </a:solidFill>
              </a:rPr>
              <a:t>Le but et l’envergure</a:t>
            </a:r>
          </a:p>
          <a:p>
            <a:pPr marL="1033462" lvl="1" indent="-514350" algn="just">
              <a:buFont typeface="+mj-lt"/>
              <a:buAutoNum type="romanLcPeriod"/>
            </a:pPr>
            <a:r>
              <a:rPr lang="fr-FR" sz="2200" dirty="0" smtClean="0">
                <a:solidFill>
                  <a:srgbClr val="7030A0"/>
                </a:solidFill>
              </a:rPr>
              <a:t>L’identification des tâches à effectuer</a:t>
            </a:r>
          </a:p>
          <a:p>
            <a:pPr marL="1033462" lvl="1" indent="-514350" algn="just">
              <a:buFont typeface="+mj-lt"/>
              <a:buAutoNum type="romanLcPeriod"/>
            </a:pPr>
            <a:r>
              <a:rPr lang="fr-FR" sz="2200" dirty="0" smtClean="0">
                <a:solidFill>
                  <a:srgbClr val="7030A0"/>
                </a:solidFill>
              </a:rPr>
              <a:t>La gestion du projet</a:t>
            </a:r>
          </a:p>
          <a:p>
            <a:pPr marL="1033462" lvl="1" indent="-514350" algn="just">
              <a:buFont typeface="+mj-lt"/>
              <a:buAutoNum type="romanLcPeriod"/>
            </a:pPr>
            <a:r>
              <a:rPr lang="fr-FR" sz="2200" dirty="0" smtClean="0">
                <a:solidFill>
                  <a:srgbClr val="7030A0"/>
                </a:solidFill>
              </a:rPr>
              <a:t>La consultation du communauté</a:t>
            </a:r>
          </a:p>
          <a:p>
            <a:pPr marL="1033462" lvl="1" indent="-514350" algn="just">
              <a:buFont typeface="+mj-lt"/>
              <a:buAutoNum type="romanLcPeriod"/>
            </a:pPr>
            <a:r>
              <a:rPr lang="fr-FR" sz="2200" dirty="0" smtClean="0">
                <a:solidFill>
                  <a:srgbClr val="7030A0"/>
                </a:solidFill>
              </a:rPr>
              <a:t>Processus de synchronisation, de rapports et d'approbation</a:t>
            </a:r>
          </a:p>
          <a:p>
            <a:pPr marL="1033462" lvl="1" indent="-514350" algn="just">
              <a:buFont typeface="+mj-lt"/>
              <a:buAutoNum type="romanLcPeriod"/>
            </a:pPr>
            <a:r>
              <a:rPr lang="fr-FR" sz="2200" dirty="0" smtClean="0">
                <a:solidFill>
                  <a:srgbClr val="7030A0"/>
                </a:solidFill>
              </a:rPr>
              <a:t>Les fonds et le financement</a:t>
            </a:r>
            <a:endParaRPr lang="fr-FR" sz="2200" dirty="0">
              <a:solidFill>
                <a:srgbClr val="7030A0"/>
              </a:solidFill>
            </a:endParaRPr>
          </a:p>
        </p:txBody>
      </p:sp>
      <p:sp>
        <p:nvSpPr>
          <p:cNvPr id="4" name="Title 1"/>
          <p:cNvSpPr>
            <a:spLocks noGrp="1"/>
          </p:cNvSpPr>
          <p:nvPr>
            <p:ph type="title"/>
          </p:nvPr>
        </p:nvSpPr>
        <p:spPr>
          <a:xfrm>
            <a:off x="990600" y="0"/>
            <a:ext cx="8153400" cy="1143000"/>
          </a:xfrm>
        </p:spPr>
        <p:txBody>
          <a:bodyPr>
            <a:normAutofit/>
          </a:bodyPr>
          <a:lstStyle/>
          <a:p>
            <a:pPr algn="ctr"/>
            <a:r>
              <a:rPr lang="fr-FR" b="1" dirty="0" smtClean="0">
                <a:solidFill>
                  <a:schemeClr val="accent5">
                    <a:lumMod val="75000"/>
                  </a:schemeClr>
                </a:solidFill>
              </a:rPr>
              <a:t>La Planification d’un Plan</a:t>
            </a:r>
            <a:endParaRPr lang="fr-FR" b="1" dirty="0">
              <a:solidFill>
                <a:schemeClr val="accent5">
                  <a:lumMod val="75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7924800" cy="4800600"/>
          </a:xfrm>
        </p:spPr>
        <p:txBody>
          <a:bodyPr>
            <a:noAutofit/>
          </a:bodyPr>
          <a:lstStyle/>
          <a:p>
            <a:pPr marL="463550" lvl="1" indent="-463550">
              <a:spcBef>
                <a:spcPts val="600"/>
              </a:spcBef>
              <a:buSzPct val="80000"/>
              <a:buNone/>
            </a:pPr>
            <a:r>
              <a:rPr lang="fr-FR" sz="2200" dirty="0" smtClean="0">
                <a:solidFill>
                  <a:srgbClr val="7030A0"/>
                </a:solidFill>
              </a:rPr>
              <a:t>i. 	</a:t>
            </a:r>
            <a:r>
              <a:rPr lang="fr-FR" sz="2200" b="1" dirty="0" smtClean="0">
                <a:solidFill>
                  <a:srgbClr val="7030A0"/>
                </a:solidFill>
              </a:rPr>
              <a:t>Le But et L’envergure</a:t>
            </a:r>
          </a:p>
          <a:p>
            <a:pPr marL="519113" indent="-287338"/>
            <a:r>
              <a:rPr lang="fr-FR" sz="2200" dirty="0" smtClean="0">
                <a:solidFill>
                  <a:srgbClr val="7030A0"/>
                </a:solidFill>
              </a:rPr>
              <a:t>Un but bien défini du plan aidera à déterminer la façon dont le processus se déroulera.</a:t>
            </a:r>
          </a:p>
          <a:p>
            <a:pPr>
              <a:buNone/>
            </a:pPr>
            <a:endParaRPr lang="fr-FR" sz="2200" dirty="0" smtClean="0">
              <a:solidFill>
                <a:srgbClr val="7030A0"/>
              </a:solidFill>
            </a:endParaRPr>
          </a:p>
          <a:p>
            <a:pPr marL="463550" lvl="1" indent="-463550">
              <a:spcBef>
                <a:spcPts val="600"/>
              </a:spcBef>
              <a:buSzPct val="80000"/>
              <a:buNone/>
            </a:pPr>
            <a:r>
              <a:rPr lang="fr-FR" sz="2200" dirty="0" smtClean="0">
                <a:solidFill>
                  <a:srgbClr val="7030A0"/>
                </a:solidFill>
              </a:rPr>
              <a:t>ii.	 </a:t>
            </a:r>
            <a:r>
              <a:rPr lang="fr-FR" sz="2200" b="1" dirty="0" smtClean="0">
                <a:solidFill>
                  <a:srgbClr val="7030A0"/>
                </a:solidFill>
              </a:rPr>
              <a:t>L’identification des Tâches à Effectuer</a:t>
            </a:r>
          </a:p>
          <a:p>
            <a:pPr marL="519113" indent="-287338"/>
            <a:r>
              <a:rPr lang="fr-FR" sz="2200" dirty="0" smtClean="0">
                <a:solidFill>
                  <a:srgbClr val="7030A0"/>
                </a:solidFill>
              </a:rPr>
              <a:t>L’élaboration d'une liste de tâches aide à identifier les compétences et les ressources nécessaires, notamment s'il est nécessaire de nommer un expert du domaine ou une équipe de consultants afin d'aider à la totalité ou à une partie du projet.</a:t>
            </a:r>
          </a:p>
          <a:p>
            <a:endParaRPr lang="fr-FR" sz="2200" dirty="0" smtClean="0">
              <a:solidFill>
                <a:srgbClr val="7030A0"/>
              </a:solidFill>
            </a:endParaRPr>
          </a:p>
          <a:p>
            <a:pPr marL="460375" lvl="1" indent="-460375">
              <a:spcBef>
                <a:spcPts val="600"/>
              </a:spcBef>
              <a:buSzPct val="80000"/>
              <a:buNone/>
            </a:pPr>
            <a:r>
              <a:rPr lang="fr-FR" sz="2200" dirty="0" smtClean="0">
                <a:solidFill>
                  <a:srgbClr val="7030A0"/>
                </a:solidFill>
              </a:rPr>
              <a:t>iii.	 </a:t>
            </a:r>
            <a:r>
              <a:rPr lang="fr-FR" sz="2200" b="1" dirty="0" smtClean="0">
                <a:solidFill>
                  <a:srgbClr val="7030A0"/>
                </a:solidFill>
              </a:rPr>
              <a:t>La Gestion du Projet</a:t>
            </a:r>
          </a:p>
          <a:p>
            <a:pPr marL="519113" indent="-287338"/>
            <a:r>
              <a:rPr lang="fr-FR" sz="2200" dirty="0" smtClean="0">
                <a:solidFill>
                  <a:srgbClr val="7030A0"/>
                </a:solidFill>
              </a:rPr>
              <a:t>Un comité de pilotage (a </a:t>
            </a:r>
            <a:r>
              <a:rPr lang="fr-FR" sz="2200" dirty="0" err="1" smtClean="0">
                <a:solidFill>
                  <a:srgbClr val="7030A0"/>
                </a:solidFill>
              </a:rPr>
              <a:t>steering</a:t>
            </a:r>
            <a:r>
              <a:rPr lang="fr-FR" sz="2200" dirty="0" smtClean="0">
                <a:solidFill>
                  <a:srgbClr val="7030A0"/>
                </a:solidFill>
              </a:rPr>
              <a:t> </a:t>
            </a:r>
            <a:r>
              <a:rPr lang="fr-FR" sz="2200" dirty="0" err="1" smtClean="0">
                <a:solidFill>
                  <a:srgbClr val="7030A0"/>
                </a:solidFill>
              </a:rPr>
              <a:t>committee</a:t>
            </a:r>
            <a:r>
              <a:rPr lang="fr-FR" sz="2200" dirty="0" smtClean="0">
                <a:solidFill>
                  <a:srgbClr val="7030A0"/>
                </a:solidFill>
              </a:rPr>
              <a:t>) ou un groupe de travail est le moyen le plus efficace pour superviser le processus de la planification.</a:t>
            </a:r>
          </a:p>
          <a:p>
            <a:pPr marL="519113" indent="-287338"/>
            <a:r>
              <a:rPr lang="fr-FR" sz="2200" dirty="0" smtClean="0">
                <a:solidFill>
                  <a:srgbClr val="7030A0"/>
                </a:solidFill>
              </a:rPr>
              <a:t>Idéalement, ce groupe devrait participer dès le début du projet et pendant la partie du mise en œuvre.</a:t>
            </a:r>
          </a:p>
          <a:p>
            <a:pPr marL="519113" indent="-287338"/>
            <a:r>
              <a:rPr lang="fr-FR" sz="2200" dirty="0" smtClean="0">
                <a:solidFill>
                  <a:srgbClr val="7030A0"/>
                </a:solidFill>
              </a:rPr>
              <a:t>Le comité directeur doit être pris en charge par un gestionnaire du projet pour assurer le bon déroulement.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4800600"/>
          </a:xfrm>
        </p:spPr>
        <p:txBody>
          <a:bodyPr>
            <a:noAutofit/>
          </a:bodyPr>
          <a:lstStyle/>
          <a:p>
            <a:pPr marL="463550" lvl="1" indent="-463550">
              <a:spcBef>
                <a:spcPts val="600"/>
              </a:spcBef>
              <a:buSzPct val="80000"/>
              <a:buNone/>
            </a:pPr>
            <a:r>
              <a:rPr lang="en-US" sz="2000" dirty="0" smtClean="0">
                <a:solidFill>
                  <a:srgbClr val="7030A0"/>
                </a:solidFill>
              </a:rPr>
              <a:t>iv. 	</a:t>
            </a:r>
            <a:r>
              <a:rPr lang="fr-FR" sz="2000" b="1" dirty="0" smtClean="0">
                <a:solidFill>
                  <a:srgbClr val="7030A0"/>
                </a:solidFill>
              </a:rPr>
              <a:t>La Consultation du Communauté</a:t>
            </a:r>
          </a:p>
          <a:p>
            <a:r>
              <a:rPr lang="fr-FR" sz="2000" dirty="0" smtClean="0">
                <a:solidFill>
                  <a:srgbClr val="7030A0"/>
                </a:solidFill>
              </a:rPr>
              <a:t>essentielle à l'élaboration d'un plan de gestion</a:t>
            </a:r>
            <a:endParaRPr lang="en-US" sz="2000" dirty="0" smtClean="0">
              <a:solidFill>
                <a:srgbClr val="7030A0"/>
              </a:solidFill>
            </a:endParaRPr>
          </a:p>
          <a:p>
            <a:r>
              <a:rPr lang="fr-FR" sz="2000" dirty="0" smtClean="0">
                <a:solidFill>
                  <a:srgbClr val="7030A0"/>
                </a:solidFill>
              </a:rPr>
              <a:t>peut développer un sens d'appartenance à minimiser les conflits potentiels dans le futur</a:t>
            </a:r>
            <a:endParaRPr lang="en-US" sz="2000" dirty="0" smtClean="0">
              <a:solidFill>
                <a:srgbClr val="7030A0"/>
              </a:solidFill>
            </a:endParaRPr>
          </a:p>
          <a:p>
            <a:r>
              <a:rPr lang="fr-FR" sz="2000" dirty="0" smtClean="0">
                <a:solidFill>
                  <a:srgbClr val="7030A0"/>
                </a:solidFill>
              </a:rPr>
              <a:t>type de contribution de la collectivité qui est nécessaire dépendra des valeurs naturelles de la région, la nature et l'intensité de l'usage de la côte et les problèmes qui sont abordées</a:t>
            </a:r>
            <a:endParaRPr lang="en-GB" sz="2000" dirty="0" smtClean="0">
              <a:solidFill>
                <a:srgbClr val="7030A0"/>
              </a:solidFill>
            </a:endParaRPr>
          </a:p>
          <a:p>
            <a:r>
              <a:rPr lang="fr-FR" sz="2000" dirty="0" smtClean="0">
                <a:solidFill>
                  <a:srgbClr val="7030A0"/>
                </a:solidFill>
              </a:rPr>
              <a:t>la nature et l'intensité de la participation communautaire doivent être déterminées dès le début afin d'assurer la synchronisation et les frais</a:t>
            </a:r>
            <a:endParaRPr lang="en-GB" sz="2000" dirty="0" smtClean="0">
              <a:solidFill>
                <a:srgbClr val="7030A0"/>
              </a:solidFill>
            </a:endParaRPr>
          </a:p>
          <a:p>
            <a:pPr>
              <a:buNone/>
            </a:pPr>
            <a:endParaRPr lang="en-GB" sz="2000" dirty="0" smtClean="0">
              <a:solidFill>
                <a:srgbClr val="7030A0"/>
              </a:solidFill>
            </a:endParaRPr>
          </a:p>
          <a:p>
            <a:pPr marL="463550" lvl="1" indent="-463550">
              <a:spcBef>
                <a:spcPts val="600"/>
              </a:spcBef>
              <a:buSzPct val="80000"/>
              <a:buNone/>
            </a:pPr>
            <a:r>
              <a:rPr lang="en-GB" sz="2000" dirty="0" smtClean="0">
                <a:solidFill>
                  <a:srgbClr val="7030A0"/>
                </a:solidFill>
              </a:rPr>
              <a:t>v. 	</a:t>
            </a:r>
            <a:r>
              <a:rPr lang="fr-FR" sz="2000" b="1" dirty="0" smtClean="0">
                <a:solidFill>
                  <a:srgbClr val="7030A0"/>
                </a:solidFill>
              </a:rPr>
              <a:t>Processus de synchronisation, de rapports et d'approbation</a:t>
            </a:r>
            <a:endParaRPr lang="en-US" sz="2000" b="1" dirty="0" smtClean="0">
              <a:solidFill>
                <a:srgbClr val="7030A0"/>
              </a:solidFill>
            </a:endParaRPr>
          </a:p>
          <a:p>
            <a:pPr marL="463550" lvl="1" indent="-463550">
              <a:spcBef>
                <a:spcPts val="600"/>
              </a:spcBef>
              <a:buSzPct val="80000"/>
              <a:buNone/>
            </a:pPr>
            <a:r>
              <a:rPr lang="fr-FR" sz="2000" dirty="0" smtClean="0">
                <a:solidFill>
                  <a:srgbClr val="7030A0"/>
                </a:solidFill>
              </a:rPr>
              <a:t>Le calendrier des activités doit être envisagée pour ce qui est :</a:t>
            </a:r>
            <a:endParaRPr lang="en-US" sz="2000" dirty="0" smtClean="0">
              <a:solidFill>
                <a:srgbClr val="7030A0"/>
              </a:solidFill>
            </a:endParaRPr>
          </a:p>
          <a:p>
            <a:pPr lvl="1"/>
            <a:r>
              <a:rPr lang="fr-FR" sz="2000" dirty="0" smtClean="0">
                <a:solidFill>
                  <a:srgbClr val="7030A0"/>
                </a:solidFill>
              </a:rPr>
              <a:t>la délivrance des aspects clés, par exemple la publication d’un plan ou les ateliers ne doivent être faits durant les périodes de vacances</a:t>
            </a:r>
            <a:endParaRPr lang="en-US" sz="2000" dirty="0" smtClean="0">
              <a:solidFill>
                <a:srgbClr val="7030A0"/>
              </a:solidFill>
            </a:endParaRPr>
          </a:p>
          <a:p>
            <a:pPr lvl="1"/>
            <a:r>
              <a:rPr lang="fr-FR" sz="2000" dirty="0" smtClean="0">
                <a:solidFill>
                  <a:srgbClr val="7030A0"/>
                </a:solidFill>
              </a:rPr>
              <a:t>la nécessité de soumettre les demandes d’accords et les exigences des organismes de financement</a:t>
            </a:r>
            <a:endParaRPr lang="en-US" sz="2000" dirty="0" smtClean="0">
              <a:solidFill>
                <a:srgbClr val="7030A0"/>
              </a:solidFill>
            </a:endParaRPr>
          </a:p>
          <a:p>
            <a:pPr lvl="1"/>
            <a:r>
              <a:rPr lang="fr-FR" sz="2000" dirty="0" smtClean="0">
                <a:solidFill>
                  <a:srgbClr val="7030A0"/>
                </a:solidFill>
              </a:rPr>
              <a:t>une date pour l'achèvement du plan</a:t>
            </a:r>
            <a:endParaRPr lang="en-US" sz="2000" dirty="0" smtClean="0">
              <a:solidFill>
                <a:srgbClr val="7030A0"/>
              </a:solidFill>
            </a:endParaRPr>
          </a:p>
          <a:p>
            <a:pPr lvl="1"/>
            <a:r>
              <a:rPr lang="fr-FR" sz="2000" dirty="0" smtClean="0">
                <a:solidFill>
                  <a:srgbClr val="7030A0"/>
                </a:solidFill>
              </a:rPr>
              <a:t>la nécessité de l'approbation du plan final par l‘office du gestionnaire ou par les agences de financement.</a:t>
            </a:r>
            <a:endParaRPr lang="en-US" sz="2000" dirty="0" smtClean="0">
              <a:solidFill>
                <a:srgbClr val="7030A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4800600"/>
          </a:xfrm>
        </p:spPr>
        <p:txBody>
          <a:bodyPr>
            <a:noAutofit/>
          </a:bodyPr>
          <a:lstStyle/>
          <a:p>
            <a:pPr marL="463550" lvl="1" indent="-463550">
              <a:spcBef>
                <a:spcPts val="600"/>
              </a:spcBef>
              <a:buSzPct val="80000"/>
              <a:buNone/>
            </a:pPr>
            <a:r>
              <a:rPr lang="fr-FR" sz="1900" dirty="0" smtClean="0">
                <a:solidFill>
                  <a:srgbClr val="7030A0"/>
                </a:solidFill>
              </a:rPr>
              <a:t>iv. 	</a:t>
            </a:r>
            <a:r>
              <a:rPr lang="fr-FR" sz="1900" b="1" dirty="0" smtClean="0">
                <a:solidFill>
                  <a:srgbClr val="7030A0"/>
                </a:solidFill>
              </a:rPr>
              <a:t>Les Fonds et le Financement</a:t>
            </a:r>
          </a:p>
          <a:p>
            <a:r>
              <a:rPr lang="fr-FR" sz="1900" dirty="0" smtClean="0">
                <a:solidFill>
                  <a:srgbClr val="7030A0"/>
                </a:solidFill>
              </a:rPr>
              <a:t>Le montant des fonds nécessaires pour élaborer le plan dépend des facteurs comme suivent :</a:t>
            </a:r>
          </a:p>
          <a:p>
            <a:pPr marL="627063" lvl="1" indent="-231775"/>
            <a:r>
              <a:rPr lang="fr-FR" sz="1900" dirty="0" smtClean="0">
                <a:solidFill>
                  <a:srgbClr val="7030A0"/>
                </a:solidFill>
              </a:rPr>
              <a:t>le besoin d'un consultant</a:t>
            </a:r>
          </a:p>
          <a:p>
            <a:pPr marL="627063" lvl="1" indent="-231775"/>
            <a:r>
              <a:rPr lang="fr-FR" sz="1900" dirty="0" smtClean="0">
                <a:solidFill>
                  <a:srgbClr val="7030A0"/>
                </a:solidFill>
              </a:rPr>
              <a:t>Le support disponibles des bénévoles</a:t>
            </a:r>
          </a:p>
          <a:p>
            <a:pPr marL="627063" lvl="1" indent="-231775"/>
            <a:r>
              <a:rPr lang="fr-FR" sz="1900" dirty="0" smtClean="0">
                <a:solidFill>
                  <a:srgbClr val="7030A0"/>
                </a:solidFill>
              </a:rPr>
              <a:t>la participation des gestionnaires ou d'autres organismes</a:t>
            </a:r>
          </a:p>
          <a:p>
            <a:pPr marL="627063" lvl="1" indent="-231775"/>
            <a:r>
              <a:rPr lang="fr-FR" sz="1900" dirty="0" smtClean="0">
                <a:solidFill>
                  <a:srgbClr val="7030A0"/>
                </a:solidFill>
              </a:rPr>
              <a:t>le type de consultation d’une communauté  doit être inclus</a:t>
            </a:r>
          </a:p>
          <a:p>
            <a:pPr marL="627063" lvl="1" indent="-231775"/>
            <a:r>
              <a:rPr lang="fr-FR" sz="1900" dirty="0" smtClean="0">
                <a:solidFill>
                  <a:srgbClr val="7030A0"/>
                </a:solidFill>
              </a:rPr>
              <a:t>Les exigences en matière de données, tels que des cartes, des plans, des sondages, des données de l'érosion des plages, des informations du vent et des vagues (</a:t>
            </a:r>
            <a:r>
              <a:rPr lang="fr-FR" sz="1900" i="1" dirty="0" smtClean="0">
                <a:solidFill>
                  <a:srgbClr val="7030A0"/>
                </a:solidFill>
              </a:rPr>
              <a:t>il est possible que l’accès a une majeure partie de ces informations est gratuit</a:t>
            </a:r>
            <a:r>
              <a:rPr lang="fr-FR" sz="1900" dirty="0" smtClean="0">
                <a:solidFill>
                  <a:srgbClr val="7030A0"/>
                </a:solidFill>
              </a:rPr>
              <a:t>)</a:t>
            </a:r>
          </a:p>
          <a:p>
            <a:pPr marL="627063" lvl="1" indent="-231775"/>
            <a:r>
              <a:rPr lang="fr-FR" sz="1900" dirty="0" smtClean="0">
                <a:solidFill>
                  <a:srgbClr val="7030A0"/>
                </a:solidFill>
              </a:rPr>
              <a:t>l’isolement de la zone d'étude et les frais de déplacement associés</a:t>
            </a:r>
          </a:p>
          <a:p>
            <a:pPr marL="627063" lvl="1" indent="-231775"/>
            <a:r>
              <a:rPr lang="fr-FR" sz="1900" dirty="0" smtClean="0">
                <a:solidFill>
                  <a:srgbClr val="7030A0"/>
                </a:solidFill>
              </a:rPr>
              <a:t>la nécessité des photos</a:t>
            </a:r>
          </a:p>
          <a:p>
            <a:pPr marL="627063" lvl="1" indent="-231775"/>
            <a:r>
              <a:rPr lang="fr-FR" sz="1900" dirty="0" smtClean="0">
                <a:solidFill>
                  <a:srgbClr val="7030A0"/>
                </a:solidFill>
              </a:rPr>
              <a:t>Les exigences des impressions, ex : des brouillons et des rapports finales, des photographies, des cartes et des plans</a:t>
            </a:r>
          </a:p>
          <a:p>
            <a:pPr marL="627063" lvl="1" indent="-231775">
              <a:buNone/>
            </a:pPr>
            <a:endParaRPr lang="fr-FR" sz="1900" dirty="0" smtClean="0">
              <a:solidFill>
                <a:srgbClr val="7030A0"/>
              </a:solidFill>
            </a:endParaRPr>
          </a:p>
          <a:p>
            <a:r>
              <a:rPr lang="fr-FR" sz="1900" dirty="0" smtClean="0">
                <a:solidFill>
                  <a:srgbClr val="7030A0"/>
                </a:solidFill>
              </a:rPr>
              <a:t>Un budget de projet complet en tenant compte de tous les besoins doit être préparés</a:t>
            </a:r>
          </a:p>
          <a:p>
            <a:r>
              <a:rPr lang="fr-FR" sz="1900" dirty="0" smtClean="0">
                <a:solidFill>
                  <a:srgbClr val="7030A0"/>
                </a:solidFill>
              </a:rPr>
              <a:t>Des soutien financiers peuvent être disponible pour l'élaboration des plans et des matériaux et des frais associés à la mise en œuvre du projet.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lum bright="70000" contrast="-70000"/>
          </a:blip>
          <a:srcRect/>
          <a:stretch>
            <a:fillRect/>
          </a:stretch>
        </p:blipFill>
        <p:spPr bwMode="auto">
          <a:xfrm>
            <a:off x="2362200" y="1676400"/>
            <a:ext cx="4519612" cy="4419600"/>
          </a:xfrm>
          <a:prstGeom prst="rect">
            <a:avLst/>
          </a:prstGeom>
          <a:noFill/>
          <a:ln w="9525">
            <a:noFill/>
            <a:miter lim="800000"/>
            <a:headEnd/>
            <a:tailEnd/>
          </a:ln>
        </p:spPr>
      </p:pic>
      <p:sp>
        <p:nvSpPr>
          <p:cNvPr id="3" name="Content Placeholder 2"/>
          <p:cNvSpPr>
            <a:spLocks noGrp="1"/>
          </p:cNvSpPr>
          <p:nvPr>
            <p:ph idx="1"/>
          </p:nvPr>
        </p:nvSpPr>
        <p:spPr>
          <a:xfrm>
            <a:off x="990600" y="1066800"/>
            <a:ext cx="7924800" cy="4800600"/>
          </a:xfrm>
        </p:spPr>
        <p:txBody>
          <a:bodyPr>
            <a:noAutofit/>
          </a:bodyPr>
          <a:lstStyle/>
          <a:p>
            <a:r>
              <a:rPr lang="fr-FR" sz="2000" dirty="0" smtClean="0">
                <a:solidFill>
                  <a:srgbClr val="7030A0"/>
                </a:solidFill>
              </a:rPr>
              <a:t>Chaque plan sera unique et variera selon l'emplacement, l'échelle des problèmes et les problèmes.</a:t>
            </a:r>
          </a:p>
          <a:p>
            <a:endParaRPr lang="fr-FR" sz="2000" dirty="0" smtClean="0">
              <a:solidFill>
                <a:srgbClr val="7030A0"/>
              </a:solidFill>
            </a:endParaRPr>
          </a:p>
          <a:p>
            <a:r>
              <a:rPr lang="fr-FR" sz="2000" dirty="0" smtClean="0">
                <a:solidFill>
                  <a:srgbClr val="7030A0"/>
                </a:solidFill>
              </a:rPr>
              <a:t>Les composants suivants peuvent être pris en considération lors de l'écriture d’un plan :</a:t>
            </a:r>
          </a:p>
          <a:p>
            <a:pPr marL="813816" lvl="1" indent="-457200" algn="just">
              <a:buFont typeface="+mj-lt"/>
              <a:buAutoNum type="arabicPeriod"/>
            </a:pPr>
            <a:r>
              <a:rPr lang="fr-FR" sz="2000" b="1" dirty="0" smtClean="0">
                <a:solidFill>
                  <a:srgbClr val="7030A0"/>
                </a:solidFill>
              </a:rPr>
              <a:t>L’introduction: </a:t>
            </a:r>
            <a:r>
              <a:rPr lang="fr-FR" sz="2000" dirty="0" smtClean="0">
                <a:solidFill>
                  <a:srgbClr val="7030A0"/>
                </a:solidFill>
              </a:rPr>
              <a:t>l’arrière-plan de la zone d'étude, la nécessité du  plan et le contexte au sein de la région, y compris le cadre de planification existant. La zone d'étude peut être divisée en plusieurs secteurs de gestion pour permettre l'analyse des problèmes en détail et le développement des propositions de gestion.</a:t>
            </a:r>
          </a:p>
          <a:p>
            <a:pPr marL="813816" lvl="1" indent="-457200" algn="just">
              <a:buFont typeface="+mj-lt"/>
              <a:buAutoNum type="arabicPeriod"/>
            </a:pPr>
            <a:endParaRPr lang="fr-FR" sz="2000" dirty="0" smtClean="0">
              <a:solidFill>
                <a:srgbClr val="7030A0"/>
              </a:solidFill>
            </a:endParaRPr>
          </a:p>
          <a:p>
            <a:pPr marL="813816" lvl="1" indent="-457200" algn="just">
              <a:buFont typeface="+mj-lt"/>
              <a:buAutoNum type="arabicPeriod"/>
            </a:pPr>
            <a:r>
              <a:rPr lang="fr-FR" sz="2000" b="1" dirty="0" smtClean="0">
                <a:solidFill>
                  <a:srgbClr val="7030A0"/>
                </a:solidFill>
              </a:rPr>
              <a:t>Description des conditions existantes naturelles, sociales et économiques: </a:t>
            </a:r>
            <a:r>
              <a:rPr lang="fr-FR" sz="2000" dirty="0" smtClean="0">
                <a:solidFill>
                  <a:srgbClr val="7030A0"/>
                </a:solidFill>
              </a:rPr>
              <a:t>Décrit l'état et les aspects des milieux naturels, sociaux et économiques pertinents à la gestion. Ces information sont souvent accompagnées d'une série de cartes et permet l'identification des enjeux, des possibilités et des contraintes..</a:t>
            </a:r>
            <a:endParaRPr lang="fr-FR" sz="2000" dirty="0">
              <a:solidFill>
                <a:srgbClr val="7030A0"/>
              </a:solidFill>
            </a:endParaRPr>
          </a:p>
        </p:txBody>
      </p:sp>
      <p:sp>
        <p:nvSpPr>
          <p:cNvPr id="4" name="Title 1"/>
          <p:cNvSpPr>
            <a:spLocks noGrp="1"/>
          </p:cNvSpPr>
          <p:nvPr>
            <p:ph type="title"/>
          </p:nvPr>
        </p:nvSpPr>
        <p:spPr>
          <a:xfrm>
            <a:off x="990600" y="0"/>
            <a:ext cx="8153400" cy="1143000"/>
          </a:xfrm>
        </p:spPr>
        <p:txBody>
          <a:bodyPr>
            <a:normAutofit/>
          </a:bodyPr>
          <a:lstStyle/>
          <a:p>
            <a:pPr algn="ctr"/>
            <a:r>
              <a:rPr lang="fr-FR" b="1" dirty="0" smtClean="0">
                <a:solidFill>
                  <a:schemeClr val="accent5">
                    <a:lumMod val="75000"/>
                  </a:schemeClr>
                </a:solidFill>
              </a:rPr>
              <a:t>Le Contenu d’un Plan</a:t>
            </a:r>
            <a:endParaRPr lang="fr-FR" b="1" dirty="0">
              <a:solidFill>
                <a:schemeClr val="accent5">
                  <a:lumMod val="75000"/>
                </a:schemeClr>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990600" y="0"/>
            <a:ext cx="7924800" cy="4800600"/>
          </a:xfrm>
        </p:spPr>
        <p:txBody>
          <a:bodyPr>
            <a:noAutofit/>
          </a:bodyPr>
          <a:lstStyle/>
          <a:p>
            <a:pPr marL="539496" indent="-457200">
              <a:buFont typeface="+mj-lt"/>
              <a:buAutoNum type="arabicPeriod" startAt="3"/>
            </a:pPr>
            <a:r>
              <a:rPr lang="fr-FR" sz="2150" b="1" dirty="0" smtClean="0">
                <a:solidFill>
                  <a:srgbClr val="7030A0"/>
                </a:solidFill>
              </a:rPr>
              <a:t>L’analyse des enjeux: </a:t>
            </a:r>
            <a:r>
              <a:rPr lang="fr-FR" sz="2150" dirty="0" smtClean="0">
                <a:solidFill>
                  <a:srgbClr val="7030A0"/>
                </a:solidFill>
              </a:rPr>
              <a:t>Chaque gestion des enjeux est traitée individuellement, y compris une évaluation de son urgence pour la gestion, les causes des problèmes et des possibilités et des contraintes.</a:t>
            </a:r>
          </a:p>
          <a:p>
            <a:pPr marL="539496" indent="-457200">
              <a:buFont typeface="+mj-lt"/>
              <a:buAutoNum type="arabicPeriod" startAt="3"/>
            </a:pPr>
            <a:endParaRPr lang="fr-FR" sz="2150" dirty="0" smtClean="0">
              <a:solidFill>
                <a:srgbClr val="7030A0"/>
              </a:solidFill>
            </a:endParaRPr>
          </a:p>
          <a:p>
            <a:pPr marL="539496" indent="-457200">
              <a:buFont typeface="+mj-lt"/>
              <a:buAutoNum type="arabicPeriod" startAt="3"/>
            </a:pPr>
            <a:r>
              <a:rPr lang="fr-FR" sz="2150" b="1" dirty="0" smtClean="0">
                <a:solidFill>
                  <a:srgbClr val="7030A0"/>
                </a:solidFill>
              </a:rPr>
              <a:t>Les Objectifs de la Gestion: </a:t>
            </a:r>
            <a:r>
              <a:rPr lang="fr-FR" sz="2150" dirty="0" smtClean="0">
                <a:solidFill>
                  <a:srgbClr val="7030A0"/>
                </a:solidFill>
              </a:rPr>
              <a:t>les objectifs encadrent les directions futures de la gestion du zone d’étude.  Ils peuvent être établis pour la zone d'étude entières ou sont reliés directement à des problèmes particuliers.</a:t>
            </a:r>
          </a:p>
          <a:p>
            <a:pPr marL="539496" indent="-457200">
              <a:buFont typeface="+mj-lt"/>
              <a:buAutoNum type="arabicPeriod" startAt="3"/>
            </a:pPr>
            <a:endParaRPr lang="fr-FR" sz="2150" dirty="0" smtClean="0">
              <a:solidFill>
                <a:srgbClr val="7030A0"/>
              </a:solidFill>
            </a:endParaRPr>
          </a:p>
          <a:p>
            <a:pPr marL="539496" indent="-457200">
              <a:buFont typeface="+mj-lt"/>
              <a:buAutoNum type="arabicPeriod" startAt="3"/>
            </a:pPr>
            <a:r>
              <a:rPr lang="fr-FR" sz="2150" b="1" dirty="0" smtClean="0">
                <a:solidFill>
                  <a:srgbClr val="7030A0"/>
                </a:solidFill>
              </a:rPr>
              <a:t>Les Propositions de la Gestion: </a:t>
            </a:r>
            <a:r>
              <a:rPr lang="fr-FR" sz="2150" dirty="0" smtClean="0">
                <a:solidFill>
                  <a:srgbClr val="7030A0"/>
                </a:solidFill>
              </a:rPr>
              <a:t>Des approches alternatives de la gestion sont explorés et les approches privilégiées sont recommandés.</a:t>
            </a:r>
          </a:p>
          <a:p>
            <a:pPr marL="539496" indent="-457200">
              <a:buFont typeface="+mj-lt"/>
              <a:buAutoNum type="arabicPeriod" startAt="3"/>
            </a:pPr>
            <a:endParaRPr lang="fr-FR" sz="2150" dirty="0" smtClean="0">
              <a:solidFill>
                <a:srgbClr val="7030A0"/>
              </a:solidFill>
            </a:endParaRPr>
          </a:p>
          <a:p>
            <a:pPr marL="539496" indent="-457200">
              <a:buFont typeface="+mj-lt"/>
              <a:buAutoNum type="arabicPeriod" startAt="3"/>
            </a:pPr>
            <a:r>
              <a:rPr lang="fr-FR" sz="2150" b="1" dirty="0" smtClean="0">
                <a:solidFill>
                  <a:srgbClr val="7030A0"/>
                </a:solidFill>
              </a:rPr>
              <a:t>La Mise en Œuvre: </a:t>
            </a:r>
            <a:r>
              <a:rPr lang="fr-FR" sz="2150" dirty="0" smtClean="0">
                <a:solidFill>
                  <a:srgbClr val="7030A0"/>
                </a:solidFill>
              </a:rPr>
              <a:t>souligne une stratégie pour la mise en œuvre des propositions de gestion. Cela peut inclure l'identification de responsabilité, des priorités, des délais (y compris la révision d’un plan), du budget et des sources de fonds pour la mise en œuvre.</a:t>
            </a:r>
            <a:endParaRPr lang="fr-FR" sz="2150" b="1" dirty="0" smtClean="0">
              <a:solidFill>
                <a:srgbClr val="7030A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lum bright="70000" contrast="-70000"/>
          </a:blip>
          <a:srcRect/>
          <a:stretch>
            <a:fillRect/>
          </a:stretch>
        </p:blipFill>
        <p:spPr bwMode="auto">
          <a:xfrm>
            <a:off x="2362200" y="1676400"/>
            <a:ext cx="4519612" cy="4419600"/>
          </a:xfrm>
          <a:prstGeom prst="rect">
            <a:avLst/>
          </a:prstGeom>
          <a:noFill/>
          <a:ln w="9525">
            <a:noFill/>
            <a:miter lim="800000"/>
            <a:headEnd/>
            <a:tailEnd/>
          </a:ln>
        </p:spPr>
      </p:pic>
      <p:sp>
        <p:nvSpPr>
          <p:cNvPr id="3" name="Content Placeholder 2"/>
          <p:cNvSpPr>
            <a:spLocks noGrp="1"/>
          </p:cNvSpPr>
          <p:nvPr>
            <p:ph idx="1"/>
          </p:nvPr>
        </p:nvSpPr>
        <p:spPr>
          <a:xfrm>
            <a:off x="990600" y="1371600"/>
            <a:ext cx="7848600" cy="4800600"/>
          </a:xfrm>
        </p:spPr>
        <p:txBody>
          <a:bodyPr>
            <a:noAutofit/>
          </a:bodyPr>
          <a:lstStyle/>
          <a:p>
            <a:r>
              <a:rPr lang="fr-FR" sz="2200" dirty="0" smtClean="0">
                <a:solidFill>
                  <a:srgbClr val="7030A0"/>
                </a:solidFill>
              </a:rPr>
              <a:t>Une connaissance sur les contraintes de gestion est souvent le catalyseur pour la préparation d'un plan.</a:t>
            </a:r>
            <a:endParaRPr lang="en-US" sz="2200" dirty="0" smtClean="0">
              <a:solidFill>
                <a:srgbClr val="7030A0"/>
              </a:solidFill>
            </a:endParaRPr>
          </a:p>
          <a:p>
            <a:endParaRPr lang="en-US" sz="2200" dirty="0" smtClean="0">
              <a:solidFill>
                <a:srgbClr val="7030A0"/>
              </a:solidFill>
            </a:endParaRPr>
          </a:p>
          <a:p>
            <a:r>
              <a:rPr lang="fr-FR" sz="2200" dirty="0" smtClean="0">
                <a:solidFill>
                  <a:srgbClr val="7030A0"/>
                </a:solidFill>
              </a:rPr>
              <a:t>La compréhension des facteurs tels que les caractéristiques physiques et les conditions de la zone et les arrangements de gestion aide a identifier la nature et les causes de ces enjeux ainsi que d’autres enjeux ayant une incidence sur la zone d'étude.</a:t>
            </a:r>
            <a:endParaRPr lang="en-US" sz="2200" dirty="0" smtClean="0">
              <a:solidFill>
                <a:srgbClr val="7030A0"/>
              </a:solidFill>
            </a:endParaRPr>
          </a:p>
          <a:p>
            <a:endParaRPr lang="en-US" sz="2200" dirty="0" smtClean="0">
              <a:solidFill>
                <a:srgbClr val="7030A0"/>
              </a:solidFill>
            </a:endParaRPr>
          </a:p>
          <a:p>
            <a:r>
              <a:rPr lang="fr-FR" sz="2200" dirty="0" smtClean="0">
                <a:solidFill>
                  <a:srgbClr val="7030A0"/>
                </a:solidFill>
              </a:rPr>
              <a:t>Cela aidera également à élaborer des options de gestion future.</a:t>
            </a:r>
            <a:endParaRPr lang="en-US" sz="2200" dirty="0" smtClean="0">
              <a:solidFill>
                <a:srgbClr val="7030A0"/>
              </a:solidFill>
            </a:endParaRPr>
          </a:p>
          <a:p>
            <a:endParaRPr lang="en-US" sz="2200" dirty="0" smtClean="0">
              <a:solidFill>
                <a:srgbClr val="7030A0"/>
              </a:solidFill>
            </a:endParaRPr>
          </a:p>
          <a:p>
            <a:r>
              <a:rPr lang="fr-FR" sz="2200" dirty="0" smtClean="0">
                <a:solidFill>
                  <a:srgbClr val="7030A0"/>
                </a:solidFill>
              </a:rPr>
              <a:t>Le type de régime à développer déterminera le niveau de la collecte des informations et la consultation de la communauté requise.</a:t>
            </a:r>
            <a:endParaRPr lang="en-US" sz="2200" dirty="0" smtClean="0">
              <a:solidFill>
                <a:srgbClr val="7030A0"/>
              </a:solidFill>
            </a:endParaRPr>
          </a:p>
          <a:p>
            <a:pPr>
              <a:buNone/>
            </a:pPr>
            <a:endParaRPr lang="en-US" sz="2200" dirty="0">
              <a:solidFill>
                <a:srgbClr val="7030A0"/>
              </a:solidFill>
            </a:endParaRPr>
          </a:p>
        </p:txBody>
      </p:sp>
      <p:sp>
        <p:nvSpPr>
          <p:cNvPr id="4" name="Title 1"/>
          <p:cNvSpPr>
            <a:spLocks noGrp="1"/>
          </p:cNvSpPr>
          <p:nvPr>
            <p:ph type="title"/>
          </p:nvPr>
        </p:nvSpPr>
        <p:spPr>
          <a:xfrm>
            <a:off x="990600" y="0"/>
            <a:ext cx="8153400" cy="1143000"/>
          </a:xfrm>
        </p:spPr>
        <p:txBody>
          <a:bodyPr>
            <a:normAutofit fontScale="90000"/>
          </a:bodyPr>
          <a:lstStyle/>
          <a:p>
            <a:pPr algn="ctr"/>
            <a:r>
              <a:rPr lang="fr-FR" b="1" dirty="0" smtClean="0">
                <a:solidFill>
                  <a:schemeClr val="accent5">
                    <a:lumMod val="75000"/>
                  </a:schemeClr>
                </a:solidFill>
              </a:rPr>
              <a:t>Description des Conditions Existantes</a:t>
            </a:r>
            <a:endParaRPr lang="fr-FR" b="1" dirty="0">
              <a:solidFill>
                <a:schemeClr val="accent5">
                  <a:lumMod val="75000"/>
                </a:schemeClr>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609600"/>
            <a:ext cx="8153400" cy="2667000"/>
          </a:xfrm>
        </p:spPr>
        <p:txBody>
          <a:bodyPr>
            <a:noAutofit/>
          </a:bodyPr>
          <a:lstStyle/>
          <a:p>
            <a:r>
              <a:rPr lang="fr-FR" sz="2400" dirty="0" smtClean="0">
                <a:solidFill>
                  <a:srgbClr val="7030A0"/>
                </a:solidFill>
              </a:rPr>
              <a:t>Visites sur terrains</a:t>
            </a:r>
          </a:p>
          <a:p>
            <a:r>
              <a:rPr lang="fr-FR" sz="2400" dirty="0" smtClean="0">
                <a:solidFill>
                  <a:srgbClr val="7030A0"/>
                </a:solidFill>
              </a:rPr>
              <a:t>Entretiens avec les intervenants</a:t>
            </a:r>
          </a:p>
          <a:p>
            <a:r>
              <a:rPr lang="fr-FR" sz="2400" dirty="0" smtClean="0">
                <a:solidFill>
                  <a:srgbClr val="7030A0"/>
                </a:solidFill>
              </a:rPr>
              <a:t>Des plans et des politiques existants</a:t>
            </a:r>
          </a:p>
          <a:p>
            <a:r>
              <a:rPr lang="fr-FR" sz="2400" dirty="0" smtClean="0">
                <a:solidFill>
                  <a:srgbClr val="7030A0"/>
                </a:solidFill>
              </a:rPr>
              <a:t>Des preuves anecdotiques</a:t>
            </a:r>
          </a:p>
          <a:p>
            <a:r>
              <a:rPr lang="fr-FR" sz="2400" dirty="0" smtClean="0">
                <a:solidFill>
                  <a:srgbClr val="7030A0"/>
                </a:solidFill>
              </a:rPr>
              <a:t>Photographie aérienne/images satellitaires</a:t>
            </a:r>
          </a:p>
          <a:p>
            <a:r>
              <a:rPr lang="fr-FR" sz="2400" dirty="0" smtClean="0">
                <a:solidFill>
                  <a:srgbClr val="7030A0"/>
                </a:solidFill>
              </a:rPr>
              <a:t>Etude sur les usagers</a:t>
            </a:r>
          </a:p>
          <a:p>
            <a:endParaRPr lang="fr-FR" sz="2400" dirty="0" smtClean="0">
              <a:solidFill>
                <a:srgbClr val="7030A0"/>
              </a:solidFill>
            </a:endParaRPr>
          </a:p>
        </p:txBody>
      </p:sp>
      <p:sp>
        <p:nvSpPr>
          <p:cNvPr id="4" name="Title 1"/>
          <p:cNvSpPr>
            <a:spLocks noGrp="1"/>
          </p:cNvSpPr>
          <p:nvPr>
            <p:ph type="title"/>
          </p:nvPr>
        </p:nvSpPr>
        <p:spPr>
          <a:xfrm>
            <a:off x="990600" y="-152400"/>
            <a:ext cx="8153400" cy="838200"/>
          </a:xfrm>
        </p:spPr>
        <p:txBody>
          <a:bodyPr>
            <a:normAutofit fontScale="90000"/>
          </a:bodyPr>
          <a:lstStyle/>
          <a:p>
            <a:pPr algn="ctr"/>
            <a:r>
              <a:rPr lang="fr-FR" sz="3600" b="1" dirty="0" smtClean="0">
                <a:solidFill>
                  <a:schemeClr val="accent5">
                    <a:lumMod val="75000"/>
                  </a:schemeClr>
                </a:solidFill>
              </a:rPr>
              <a:t>Les Méthodes de Collecte des Données</a:t>
            </a:r>
            <a:endParaRPr lang="fr-FR" sz="3600" b="1" dirty="0">
              <a:solidFill>
                <a:schemeClr val="accent5">
                  <a:lumMod val="75000"/>
                </a:schemeClr>
              </a:solidFill>
            </a:endParaRPr>
          </a:p>
        </p:txBody>
      </p:sp>
      <p:sp>
        <p:nvSpPr>
          <p:cNvPr id="5" name="Title 1"/>
          <p:cNvSpPr txBox="1">
            <a:spLocks/>
          </p:cNvSpPr>
          <p:nvPr/>
        </p:nvSpPr>
        <p:spPr>
          <a:xfrm>
            <a:off x="1066800" y="3505200"/>
            <a:ext cx="8153400" cy="762000"/>
          </a:xfrm>
          <a:prstGeom prst="rect">
            <a:avLst/>
          </a:prstGeom>
        </p:spPr>
        <p:txBody>
          <a:bodyPr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smtClean="0">
                <a:ln>
                  <a:noFill/>
                </a:ln>
                <a:solidFill>
                  <a:schemeClr val="accent5">
                    <a:lumMod val="75000"/>
                  </a:schemeClr>
                </a:solidFill>
                <a:effectLst>
                  <a:outerShdw blurRad="50000" dist="30000" dir="5400000" algn="tl" rotWithShape="0">
                    <a:srgbClr val="000000">
                      <a:alpha val="30000"/>
                    </a:srgbClr>
                  </a:outerShdw>
                </a:effectLst>
                <a:uLnTx/>
                <a:uFillTx/>
                <a:latin typeface="+mj-lt"/>
                <a:ea typeface="+mj-ea"/>
                <a:cs typeface="+mj-cs"/>
              </a:rPr>
              <a:t>Les Types </a:t>
            </a:r>
            <a:r>
              <a:rPr lang="fr-FR" sz="3600" b="1" noProof="0" dirty="0" smtClean="0">
                <a:solidFill>
                  <a:schemeClr val="accent5">
                    <a:lumMod val="75000"/>
                  </a:schemeClr>
                </a:solidFill>
                <a:effectLst>
                  <a:outerShdw blurRad="50000" dist="30000" dir="5400000" algn="tl" rotWithShape="0">
                    <a:srgbClr val="000000">
                      <a:alpha val="30000"/>
                    </a:srgbClr>
                  </a:outerShdw>
                </a:effectLst>
                <a:latin typeface="+mj-lt"/>
                <a:ea typeface="+mj-ea"/>
                <a:cs typeface="+mj-cs"/>
              </a:rPr>
              <a:t>D</a:t>
            </a:r>
            <a:r>
              <a:rPr kumimoji="0" lang="fr-FR" sz="3600" b="1" i="0" u="none" strike="noStrike" kern="1200" cap="none" spc="0" normalizeH="0" baseline="0" dirty="0" smtClean="0">
                <a:ln>
                  <a:noFill/>
                </a:ln>
                <a:solidFill>
                  <a:schemeClr val="accent5">
                    <a:lumMod val="75000"/>
                  </a:schemeClr>
                </a:solidFill>
                <a:effectLst>
                  <a:outerShdw blurRad="50000" dist="30000" dir="5400000" algn="tl" rotWithShape="0">
                    <a:srgbClr val="000000">
                      <a:alpha val="30000"/>
                    </a:srgbClr>
                  </a:outerShdw>
                </a:effectLst>
                <a:uLnTx/>
                <a:uFillTx/>
                <a:latin typeface="+mj-lt"/>
                <a:ea typeface="+mj-ea"/>
                <a:cs typeface="+mj-cs"/>
              </a:rPr>
              <a:t>’informations</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600" b="1" i="0" u="none" strike="noStrike" kern="1200" cap="none" spc="0" normalizeH="0" baseline="0" noProof="0" dirty="0">
              <a:ln>
                <a:noFill/>
              </a:ln>
              <a:solidFill>
                <a:schemeClr val="accent5">
                  <a:lumMod val="75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6" name="Content Placeholder 2"/>
          <p:cNvSpPr txBox="1">
            <a:spLocks/>
          </p:cNvSpPr>
          <p:nvPr/>
        </p:nvSpPr>
        <p:spPr>
          <a:xfrm>
            <a:off x="990600" y="3962400"/>
            <a:ext cx="8153400" cy="2667000"/>
          </a:xfrm>
          <a:prstGeom prst="rect">
            <a:avLst/>
          </a:prstGeom>
        </p:spPr>
        <p:txBody>
          <a:bodyPr>
            <a:no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fr-FR" sz="2400" dirty="0" smtClean="0">
                <a:solidFill>
                  <a:srgbClr val="7030A0"/>
                </a:solidFill>
              </a:rPr>
              <a:t>L’environnement naturel (Le climat, les reliefs et processus côtiers, la végétation, la faune)</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fr-FR" sz="2400" dirty="0" smtClean="0">
                <a:solidFill>
                  <a:srgbClr val="7030A0"/>
                </a:solidFill>
              </a:rPr>
              <a:t>L’environnent bâti</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fr-FR" sz="2400" dirty="0" smtClean="0">
                <a:solidFill>
                  <a:srgbClr val="7030A0"/>
                </a:solidFill>
              </a:rPr>
              <a:t>Les aspects de l’héritage</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fr-FR" sz="2400" dirty="0" smtClean="0">
                <a:solidFill>
                  <a:srgbClr val="7030A0"/>
                </a:solidFill>
              </a:rPr>
              <a:t>Les utilisations humaines et leurs gestions (Les utilisations, la gestion, les utilisations des terres avoisinantes, les activités commerciales, les activités du communauté)</a:t>
            </a:r>
            <a:endParaRPr kumimoji="0" lang="fr-FR" sz="2400" b="0" i="0" u="none" strike="noStrike" kern="1200" cap="none" spc="0" normalizeH="0" baseline="0" dirty="0" smtClean="0">
              <a:ln>
                <a:noFill/>
              </a:ln>
              <a:solidFill>
                <a:srgbClr val="7030A0"/>
              </a:solidFill>
              <a:effectLst/>
              <a:uLnTx/>
              <a:uFillTx/>
              <a:latin typeface="+mn-lt"/>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990600" y="0"/>
            <a:ext cx="8153400" cy="1295400"/>
          </a:xfrm>
          <a:prstGeom prst="rect">
            <a:avLst/>
          </a:prstGeom>
        </p:spPr>
        <p:txBody>
          <a:bodyPr>
            <a:noAutofit/>
          </a:bodyPr>
          <a:lstStyle/>
          <a:p>
            <a:pPr marL="0" marR="0" lvl="0" indent="0" algn="ctr" defTabSz="914400" rtl="0" eaLnBrk="1" fontAlgn="auto" latinLnBrk="0" hangingPunct="1">
              <a:lnSpc>
                <a:spcPct val="120000"/>
              </a:lnSpc>
              <a:spcBef>
                <a:spcPct val="0"/>
              </a:spcBef>
              <a:spcAft>
                <a:spcPts val="0"/>
              </a:spcAft>
              <a:buClrTx/>
              <a:buSzTx/>
              <a:buFontTx/>
              <a:buNone/>
              <a:tabLst/>
              <a:defRPr/>
            </a:pPr>
            <a:r>
              <a:rPr kumimoji="0" lang="fr-FR" sz="4000" b="1" i="0" u="none" strike="noStrike" kern="1200" cap="none" spc="0" normalizeH="0" baseline="0" dirty="0" smtClean="0">
                <a:ln>
                  <a:noFill/>
                </a:ln>
                <a:solidFill>
                  <a:schemeClr val="accent5">
                    <a:lumMod val="75000"/>
                  </a:schemeClr>
                </a:solidFill>
                <a:effectLst>
                  <a:outerShdw blurRad="50000" dist="30000" dir="5400000" algn="tl" rotWithShape="0">
                    <a:srgbClr val="000000">
                      <a:alpha val="30000"/>
                    </a:srgbClr>
                  </a:outerShdw>
                </a:effectLst>
                <a:uLnTx/>
                <a:uFillTx/>
                <a:latin typeface="+mj-lt"/>
                <a:ea typeface="+mj-ea"/>
                <a:cs typeface="+mj-cs"/>
              </a:rPr>
              <a:t>LA</a:t>
            </a:r>
            <a:r>
              <a:rPr kumimoji="0" lang="fr-FR" sz="4000" b="1" i="0" u="none" strike="noStrike" kern="1200" cap="none" spc="0" normalizeH="0" dirty="0" smtClean="0">
                <a:ln>
                  <a:noFill/>
                </a:ln>
                <a:solidFill>
                  <a:schemeClr val="accent5">
                    <a:lumMod val="75000"/>
                  </a:schemeClr>
                </a:solidFill>
                <a:effectLst>
                  <a:outerShdw blurRad="50000" dist="30000" dir="5400000" algn="tl" rotWithShape="0">
                    <a:srgbClr val="000000">
                      <a:alpha val="30000"/>
                    </a:srgbClr>
                  </a:outerShdw>
                </a:effectLst>
                <a:uLnTx/>
                <a:uFillTx/>
                <a:latin typeface="+mj-lt"/>
                <a:ea typeface="+mj-ea"/>
                <a:cs typeface="+mj-cs"/>
              </a:rPr>
              <a:t> PHASE DE PLANIFICATION DU PROCESSUS DE LA GESTION INTÉGRÉE DES ZONES CÔTIÈRES (GIZC)</a:t>
            </a:r>
            <a:endParaRPr kumimoji="0" lang="fr-FR" sz="4000" b="1" i="0" u="none" strike="noStrike" kern="1200" cap="none" spc="0" normalizeH="0" baseline="0" dirty="0">
              <a:ln>
                <a:noFill/>
              </a:ln>
              <a:solidFill>
                <a:schemeClr val="tx2">
                  <a:satMod val="130000"/>
                </a:schemeClr>
              </a:solidFill>
              <a:effectLst>
                <a:outerShdw blurRad="50000" dist="30000" dir="5400000" algn="tl" rotWithShape="0">
                  <a:srgbClr val="000000">
                    <a:alpha val="30000"/>
                  </a:srgbClr>
                </a:outerShdw>
              </a:effectLst>
              <a:uLnTx/>
              <a:uFillTx/>
              <a:latin typeface="+mj-lt"/>
              <a:ea typeface="+mj-ea"/>
              <a:cs typeface="+mj-cs"/>
            </a:endParaRPr>
          </a:p>
        </p:txBody>
      </p:sp>
      <p:pic>
        <p:nvPicPr>
          <p:cNvPr id="6" name="Picture 3"/>
          <p:cNvPicPr>
            <a:picLocks noChangeAspect="1" noChangeArrowheads="1"/>
          </p:cNvPicPr>
          <p:nvPr/>
        </p:nvPicPr>
        <p:blipFill>
          <a:blip r:embed="rId2" cstate="print"/>
          <a:srcRect/>
          <a:stretch>
            <a:fillRect/>
          </a:stretch>
        </p:blipFill>
        <p:spPr bwMode="auto">
          <a:xfrm>
            <a:off x="3276600" y="3238500"/>
            <a:ext cx="2940844" cy="3619500"/>
          </a:xfrm>
          <a:prstGeom prst="rect">
            <a:avLst/>
          </a:prstGeom>
          <a:noFill/>
          <a:ln w="38100">
            <a:solidFill>
              <a:schemeClr val="accent1">
                <a:lumMod val="75000"/>
              </a:schemeClr>
            </a:solid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838200"/>
            <a:ext cx="7924800" cy="4800600"/>
          </a:xfrm>
        </p:spPr>
        <p:txBody>
          <a:bodyPr>
            <a:noAutofit/>
          </a:bodyPr>
          <a:lstStyle/>
          <a:p>
            <a:r>
              <a:rPr lang="fr-FR" sz="2300" dirty="0" smtClean="0">
                <a:solidFill>
                  <a:srgbClr val="7030A0"/>
                </a:solidFill>
              </a:rPr>
              <a:t>Des professionnels ayant multiples tâches</a:t>
            </a:r>
          </a:p>
          <a:p>
            <a:endParaRPr lang="fr-FR" sz="2300" dirty="0" smtClean="0">
              <a:solidFill>
                <a:srgbClr val="7030A0"/>
              </a:solidFill>
            </a:endParaRPr>
          </a:p>
          <a:p>
            <a:r>
              <a:rPr lang="fr-FR" sz="2300" dirty="0" smtClean="0">
                <a:solidFill>
                  <a:srgbClr val="7030A0"/>
                </a:solidFill>
              </a:rPr>
              <a:t>Des professionnels difficiles </a:t>
            </a:r>
            <a:r>
              <a:rPr lang="fr-FR" sz="2300" dirty="0" smtClean="0">
                <a:solidFill>
                  <a:srgbClr val="7030A0"/>
                </a:solidFill>
                <a:latin typeface="Cambria"/>
              </a:rPr>
              <a:t>à</a:t>
            </a:r>
            <a:r>
              <a:rPr lang="fr-FR" sz="2300" dirty="0" smtClean="0">
                <a:solidFill>
                  <a:srgbClr val="7030A0"/>
                </a:solidFill>
              </a:rPr>
              <a:t> qualifier</a:t>
            </a:r>
          </a:p>
          <a:p>
            <a:endParaRPr lang="fr-FR" sz="2300" dirty="0" smtClean="0">
              <a:solidFill>
                <a:srgbClr val="7030A0"/>
              </a:solidFill>
            </a:endParaRPr>
          </a:p>
          <a:p>
            <a:r>
              <a:rPr lang="fr-FR" sz="2300" dirty="0" smtClean="0">
                <a:solidFill>
                  <a:srgbClr val="7030A0"/>
                </a:solidFill>
              </a:rPr>
              <a:t>Le discipline et la pratique de la GIZC ont évolués de l'expérience des spécialistes dans des domaines complémentaires, ex : biologie marine, la gestion des ressources environnementales, la planification urbaine ou d'autres disciplines scientifiques.</a:t>
            </a:r>
          </a:p>
          <a:p>
            <a:endParaRPr lang="fr-FR" sz="2300" dirty="0" smtClean="0">
              <a:solidFill>
                <a:srgbClr val="7030A0"/>
              </a:solidFill>
            </a:endParaRPr>
          </a:p>
          <a:p>
            <a:r>
              <a:rPr lang="fr-FR" sz="2300" dirty="0" smtClean="0">
                <a:solidFill>
                  <a:srgbClr val="7030A0"/>
                </a:solidFill>
              </a:rPr>
              <a:t>Difficile a trouver un individu qui possède toutes ses compétences techniques et gestion requis pour assister les tâches multiples et de gérer une équipe de spécialistes qui prennent en charge le processus de la GIZC</a:t>
            </a:r>
          </a:p>
        </p:txBody>
      </p:sp>
      <p:sp>
        <p:nvSpPr>
          <p:cNvPr id="4" name="Title 1"/>
          <p:cNvSpPr>
            <a:spLocks noGrp="1"/>
          </p:cNvSpPr>
          <p:nvPr>
            <p:ph type="title"/>
          </p:nvPr>
        </p:nvSpPr>
        <p:spPr>
          <a:xfrm>
            <a:off x="990600" y="-228600"/>
            <a:ext cx="8153400" cy="1143000"/>
          </a:xfrm>
        </p:spPr>
        <p:txBody>
          <a:bodyPr>
            <a:normAutofit/>
          </a:bodyPr>
          <a:lstStyle/>
          <a:p>
            <a:pPr algn="ctr"/>
            <a:r>
              <a:rPr lang="fr-FR" sz="3200" b="1" dirty="0" smtClean="0">
                <a:solidFill>
                  <a:schemeClr val="accent5">
                    <a:lumMod val="75000"/>
                  </a:schemeClr>
                </a:solidFill>
              </a:rPr>
              <a:t>Un/Une Gestionnaire de la GIZC</a:t>
            </a:r>
            <a:endParaRPr lang="fr-FR" sz="3200" b="1" dirty="0">
              <a:solidFill>
                <a:schemeClr val="accent5">
                  <a:lumMod val="75000"/>
                </a:schemeClr>
              </a:solidFill>
            </a:endParaRPr>
          </a:p>
        </p:txBody>
      </p:sp>
      <p:pic>
        <p:nvPicPr>
          <p:cNvPr id="5" name="Picture 3"/>
          <p:cNvPicPr>
            <a:picLocks noChangeAspect="1" noChangeArrowheads="1"/>
          </p:cNvPicPr>
          <p:nvPr/>
        </p:nvPicPr>
        <p:blipFill>
          <a:blip r:embed="rId3" cstate="print"/>
          <a:srcRect/>
          <a:stretch>
            <a:fillRect/>
          </a:stretch>
        </p:blipFill>
        <p:spPr bwMode="auto">
          <a:xfrm>
            <a:off x="7391400" y="609600"/>
            <a:ext cx="1752600" cy="19050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990600" y="990600"/>
            <a:ext cx="8153400" cy="2133600"/>
          </a:xfrm>
        </p:spPr>
        <p:txBody>
          <a:bodyPr>
            <a:noAutofit/>
          </a:bodyPr>
          <a:lstStyle/>
          <a:p>
            <a:r>
              <a:rPr lang="fr-FR" sz="2200" dirty="0" smtClean="0">
                <a:solidFill>
                  <a:srgbClr val="7030A0"/>
                </a:solidFill>
              </a:rPr>
              <a:t>Planificateur des zones côtières</a:t>
            </a:r>
          </a:p>
          <a:p>
            <a:r>
              <a:rPr lang="fr-FR" sz="2200" dirty="0" smtClean="0">
                <a:solidFill>
                  <a:srgbClr val="7030A0"/>
                </a:solidFill>
              </a:rPr>
              <a:t>Les économistes des ressources</a:t>
            </a:r>
          </a:p>
          <a:p>
            <a:r>
              <a:rPr lang="fr-FR" sz="2200" dirty="0" smtClean="0">
                <a:solidFill>
                  <a:srgbClr val="7030A0"/>
                </a:solidFill>
              </a:rPr>
              <a:t>Les conservateurs</a:t>
            </a:r>
          </a:p>
          <a:p>
            <a:r>
              <a:rPr lang="fr-FR" sz="2200" dirty="0" smtClean="0">
                <a:solidFill>
                  <a:srgbClr val="7030A0"/>
                </a:solidFill>
              </a:rPr>
              <a:t>Les sociologues</a:t>
            </a:r>
          </a:p>
          <a:p>
            <a:r>
              <a:rPr lang="fr-FR" sz="2200" dirty="0" smtClean="0">
                <a:solidFill>
                  <a:srgbClr val="7030A0"/>
                </a:solidFill>
              </a:rPr>
              <a:t>Les organismes de mise en vigueur (</a:t>
            </a:r>
            <a:r>
              <a:rPr lang="fr-FR" sz="2200" dirty="0" err="1" smtClean="0">
                <a:solidFill>
                  <a:srgbClr val="7030A0"/>
                </a:solidFill>
              </a:rPr>
              <a:t>enforcement</a:t>
            </a:r>
            <a:r>
              <a:rPr lang="fr-FR" sz="2200" dirty="0" smtClean="0">
                <a:solidFill>
                  <a:srgbClr val="7030A0"/>
                </a:solidFill>
              </a:rPr>
              <a:t> </a:t>
            </a:r>
            <a:r>
              <a:rPr lang="fr-FR" sz="2200" dirty="0" err="1" smtClean="0">
                <a:solidFill>
                  <a:srgbClr val="7030A0"/>
                </a:solidFill>
              </a:rPr>
              <a:t>agencies</a:t>
            </a:r>
            <a:r>
              <a:rPr lang="fr-FR" sz="2200" dirty="0" smtClean="0">
                <a:solidFill>
                  <a:srgbClr val="7030A0"/>
                </a:solidFill>
              </a:rPr>
              <a:t>)</a:t>
            </a:r>
          </a:p>
        </p:txBody>
      </p:sp>
      <p:sp>
        <p:nvSpPr>
          <p:cNvPr id="5" name="Title 1"/>
          <p:cNvSpPr>
            <a:spLocks noGrp="1"/>
          </p:cNvSpPr>
          <p:nvPr>
            <p:ph type="title"/>
          </p:nvPr>
        </p:nvSpPr>
        <p:spPr>
          <a:xfrm>
            <a:off x="990600" y="-76200"/>
            <a:ext cx="8153400" cy="1143000"/>
          </a:xfrm>
        </p:spPr>
        <p:txBody>
          <a:bodyPr>
            <a:noAutofit/>
          </a:bodyPr>
          <a:lstStyle/>
          <a:p>
            <a:pPr algn="ctr"/>
            <a:r>
              <a:rPr lang="fr-FR" sz="2800" b="1" dirty="0" smtClean="0">
                <a:solidFill>
                  <a:schemeClr val="accent5">
                    <a:lumMod val="75000"/>
                  </a:schemeClr>
                </a:solidFill>
              </a:rPr>
              <a:t>Les expertises de base minimum dans la planification de la GIZC</a:t>
            </a:r>
            <a:endParaRPr lang="en-US" sz="2800" b="1" dirty="0">
              <a:solidFill>
                <a:schemeClr val="accent5">
                  <a:lumMod val="75000"/>
                </a:schemeClr>
              </a:solidFill>
            </a:endParaRPr>
          </a:p>
        </p:txBody>
      </p:sp>
      <p:sp>
        <p:nvSpPr>
          <p:cNvPr id="7" name="Title 1"/>
          <p:cNvSpPr txBox="1">
            <a:spLocks/>
          </p:cNvSpPr>
          <p:nvPr/>
        </p:nvSpPr>
        <p:spPr>
          <a:xfrm>
            <a:off x="990600" y="3276600"/>
            <a:ext cx="8153400" cy="1143000"/>
          </a:xfrm>
          <a:prstGeom prst="rect">
            <a:avLst/>
          </a:prstGeom>
        </p:spPr>
        <p:txBody>
          <a:bodyPr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dirty="0" smtClean="0">
                <a:ln>
                  <a:noFill/>
                </a:ln>
                <a:solidFill>
                  <a:schemeClr val="accent5">
                    <a:lumMod val="75000"/>
                  </a:schemeClr>
                </a:solidFill>
                <a:effectLst>
                  <a:outerShdw blurRad="50000" dist="30000" dir="5400000" algn="tl" rotWithShape="0">
                    <a:srgbClr val="000000">
                      <a:alpha val="30000"/>
                    </a:srgbClr>
                  </a:outerShdw>
                </a:effectLst>
                <a:uLnTx/>
                <a:uFillTx/>
                <a:latin typeface="+mj-lt"/>
                <a:ea typeface="+mj-ea"/>
                <a:cs typeface="+mj-cs"/>
              </a:rPr>
              <a:t>Les</a:t>
            </a:r>
            <a:r>
              <a:rPr kumimoji="0" lang="fr-FR" sz="2800" b="1" i="0" u="none" strike="noStrike" kern="1200" cap="none" spc="0" normalizeH="0" dirty="0" smtClean="0">
                <a:ln>
                  <a:noFill/>
                </a:ln>
                <a:solidFill>
                  <a:schemeClr val="accent5">
                    <a:lumMod val="75000"/>
                  </a:schemeClr>
                </a:solidFill>
                <a:effectLst>
                  <a:outerShdw blurRad="50000" dist="30000" dir="5400000" algn="tl" rotWithShape="0">
                    <a:srgbClr val="000000">
                      <a:alpha val="30000"/>
                    </a:srgbClr>
                  </a:outerShdw>
                </a:effectLst>
                <a:uLnTx/>
                <a:uFillTx/>
                <a:latin typeface="+mj-lt"/>
                <a:ea typeface="+mj-ea"/>
                <a:cs typeface="+mj-cs"/>
              </a:rPr>
              <a:t> expertises qui soutiennent la planification de la GIZC</a:t>
            </a:r>
            <a:endParaRPr kumimoji="0" lang="fr-FR" sz="2800" b="1" i="0" u="none" strike="noStrike" kern="1200" cap="none" spc="0" normalizeH="0" baseline="0" dirty="0">
              <a:ln>
                <a:noFill/>
              </a:ln>
              <a:solidFill>
                <a:schemeClr val="accent5">
                  <a:lumMod val="75000"/>
                </a:schemeClr>
              </a:solidFill>
              <a:effectLst>
                <a:outerShdw blurRad="50000" dist="30000" dir="5400000" algn="tl" rotWithShape="0">
                  <a:srgbClr val="000000">
                    <a:alpha val="30000"/>
                  </a:srgbClr>
                </a:outerShdw>
              </a:effectLst>
              <a:uLnTx/>
              <a:uFillTx/>
              <a:latin typeface="+mj-lt"/>
              <a:ea typeface="+mj-ea"/>
              <a:cs typeface="+mj-cs"/>
            </a:endParaRPr>
          </a:p>
        </p:txBody>
      </p:sp>
      <p:sp>
        <p:nvSpPr>
          <p:cNvPr id="8" name="Content Placeholder 2"/>
          <p:cNvSpPr txBox="1">
            <a:spLocks/>
          </p:cNvSpPr>
          <p:nvPr/>
        </p:nvSpPr>
        <p:spPr>
          <a:xfrm>
            <a:off x="990600" y="4343400"/>
            <a:ext cx="8153400" cy="2133600"/>
          </a:xfrm>
          <a:prstGeom prst="rect">
            <a:avLst/>
          </a:prstGeom>
        </p:spPr>
        <p:txBody>
          <a:bodyPr>
            <a:noAutofit/>
          </a:bodyPr>
          <a:lstStyle/>
          <a:p>
            <a:pPr marL="365760" lvl="0" indent="-283464">
              <a:spcBef>
                <a:spcPts val="600"/>
              </a:spcBef>
              <a:buClr>
                <a:schemeClr val="accent1"/>
              </a:buClr>
              <a:buSzPct val="80000"/>
              <a:buFont typeface="Wingdings 2"/>
              <a:buChar char=""/>
              <a:defRPr/>
            </a:pPr>
            <a:r>
              <a:rPr lang="fr-FR" sz="2200" dirty="0" smtClean="0">
                <a:solidFill>
                  <a:srgbClr val="7030A0"/>
                </a:solidFill>
              </a:rPr>
              <a:t>Les spécialistes du tourisme</a:t>
            </a:r>
            <a:endParaRPr kumimoji="0" lang="fr-FR" sz="2200" b="0" i="0" u="none" strike="noStrike" kern="1200" cap="none" spc="0" normalizeH="0" baseline="0" noProof="0" dirty="0" smtClean="0">
              <a:ln>
                <a:noFill/>
              </a:ln>
              <a:solidFill>
                <a:srgbClr val="7030A0"/>
              </a:solidFill>
              <a:effectLst/>
              <a:uLnTx/>
              <a:uFillTx/>
              <a:latin typeface="+mn-lt"/>
              <a:ea typeface="+mn-ea"/>
              <a:cs typeface="+mn-cs"/>
            </a:endParaRPr>
          </a:p>
          <a:p>
            <a:pPr marL="365760" lvl="0" indent="-283464">
              <a:spcBef>
                <a:spcPts val="600"/>
              </a:spcBef>
              <a:buClr>
                <a:schemeClr val="accent1"/>
              </a:buClr>
              <a:buSzPct val="80000"/>
              <a:buFont typeface="Wingdings 2"/>
              <a:buChar char=""/>
              <a:defRPr/>
            </a:pPr>
            <a:r>
              <a:rPr lang="fr-FR" sz="2200" dirty="0" smtClean="0">
                <a:solidFill>
                  <a:srgbClr val="7030A0"/>
                </a:solidFill>
              </a:rPr>
              <a:t>les expert des pollutions</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fr-FR" sz="2200" b="0" i="0" u="none" strike="noStrike" kern="1200" cap="none" spc="0" normalizeH="0" baseline="0" noProof="0" dirty="0" smtClean="0">
                <a:ln>
                  <a:noFill/>
                </a:ln>
                <a:solidFill>
                  <a:srgbClr val="7030A0"/>
                </a:solidFill>
                <a:effectLst/>
                <a:uLnTx/>
                <a:uFillTx/>
                <a:latin typeface="+mn-lt"/>
                <a:ea typeface="+mn-ea"/>
                <a:cs typeface="+mn-cs"/>
              </a:rPr>
              <a:t>Les experts</a:t>
            </a:r>
            <a:r>
              <a:rPr kumimoji="0" lang="fr-FR" sz="2200" b="0" i="0" u="none" strike="noStrike" kern="1200" cap="none" spc="0" normalizeH="0" noProof="0" dirty="0" smtClean="0">
                <a:ln>
                  <a:noFill/>
                </a:ln>
                <a:solidFill>
                  <a:srgbClr val="7030A0"/>
                </a:solidFill>
                <a:effectLst/>
                <a:uLnTx/>
                <a:uFillTx/>
                <a:latin typeface="+mn-lt"/>
                <a:ea typeface="+mn-ea"/>
                <a:cs typeface="+mn-cs"/>
              </a:rPr>
              <a:t> de la pêche</a:t>
            </a:r>
          </a:p>
          <a:p>
            <a:pPr marL="365760" lvl="0" indent="-283464">
              <a:spcBef>
                <a:spcPts val="600"/>
              </a:spcBef>
              <a:buClr>
                <a:schemeClr val="accent1"/>
              </a:buClr>
              <a:buSzPct val="80000"/>
              <a:buFont typeface="Wingdings 2"/>
              <a:buChar char=""/>
              <a:defRPr/>
            </a:pPr>
            <a:r>
              <a:rPr lang="fr-FR" sz="2200" dirty="0" smtClean="0">
                <a:solidFill>
                  <a:srgbClr val="7030A0"/>
                </a:solidFill>
              </a:rPr>
              <a:t>Les experts de l’a</a:t>
            </a:r>
            <a:r>
              <a:rPr lang="fr-FR" sz="2200" baseline="0" dirty="0" smtClean="0">
                <a:solidFill>
                  <a:srgbClr val="7030A0"/>
                </a:solidFill>
              </a:rPr>
              <a:t>quaculture</a:t>
            </a:r>
          </a:p>
          <a:p>
            <a:pPr marL="365760" lvl="0" indent="-283464">
              <a:spcBef>
                <a:spcPts val="600"/>
              </a:spcBef>
              <a:buClr>
                <a:schemeClr val="accent1"/>
              </a:buClr>
              <a:buSzPct val="80000"/>
              <a:buFont typeface="Wingdings 2"/>
              <a:buChar char=""/>
              <a:defRPr/>
            </a:pPr>
            <a:r>
              <a:rPr lang="fr-FR" sz="2200" dirty="0" smtClean="0">
                <a:solidFill>
                  <a:srgbClr val="7030A0"/>
                </a:solidFill>
              </a:rPr>
              <a:t>Les experts de la foret</a:t>
            </a:r>
            <a:endParaRPr kumimoji="0" lang="fr-FR" sz="2200" b="0" i="0" u="none" strike="noStrike" kern="1200" cap="none" spc="0" normalizeH="0" baseline="0" noProof="0" dirty="0" smtClean="0">
              <a:ln>
                <a:noFill/>
              </a:ln>
              <a:solidFill>
                <a:srgbClr val="7030A0"/>
              </a:solidFill>
              <a:effectLst/>
              <a:uLnTx/>
              <a:uFillTx/>
              <a:latin typeface="+mn-lt"/>
              <a:ea typeface="+mn-ea"/>
              <a:cs typeface="+mn-c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5562600" cy="4800600"/>
          </a:xfrm>
        </p:spPr>
        <p:txBody>
          <a:bodyPr>
            <a:noAutofit/>
          </a:bodyPr>
          <a:lstStyle/>
          <a:p>
            <a:r>
              <a:rPr lang="fr-FR" sz="2150" dirty="0" smtClean="0">
                <a:solidFill>
                  <a:srgbClr val="7030A0"/>
                </a:solidFill>
              </a:rPr>
              <a:t>Selon Olsen (1995) les connaissances et les compétences d'un idéal gestionnaire côtière peuvent être regroupés en 3 catégories:</a:t>
            </a:r>
          </a:p>
          <a:p>
            <a:pPr marL="973836" lvl="1" indent="-571500">
              <a:buFont typeface="+mj-lt"/>
              <a:buAutoNum type="romanLcPeriod"/>
            </a:pPr>
            <a:r>
              <a:rPr lang="fr-FR" sz="2150" dirty="0" smtClean="0">
                <a:solidFill>
                  <a:srgbClr val="7030A0"/>
                </a:solidFill>
              </a:rPr>
              <a:t>des compétences en analyse stratégique et le processus des politiques</a:t>
            </a:r>
          </a:p>
          <a:p>
            <a:pPr marL="973836" lvl="1" indent="-571500">
              <a:buFont typeface="+mj-lt"/>
              <a:buAutoNum type="romanLcPeriod"/>
            </a:pPr>
            <a:r>
              <a:rPr lang="fr-FR" sz="2150" dirty="0" smtClean="0">
                <a:solidFill>
                  <a:srgbClr val="7030A0"/>
                </a:solidFill>
              </a:rPr>
              <a:t>une connaissance du fonctionnement des écosystèmes</a:t>
            </a:r>
          </a:p>
          <a:p>
            <a:pPr marL="973836" lvl="1" indent="-571500">
              <a:buFont typeface="+mj-lt"/>
              <a:buAutoNum type="romanLcPeriod"/>
            </a:pPr>
            <a:r>
              <a:rPr lang="fr-FR" sz="2150" dirty="0" smtClean="0">
                <a:solidFill>
                  <a:srgbClr val="7030A0"/>
                </a:solidFill>
              </a:rPr>
              <a:t>une connaissance culturelle</a:t>
            </a:r>
          </a:p>
          <a:p>
            <a:pPr marL="973836" lvl="1" indent="-571500">
              <a:buFont typeface="+mj-lt"/>
              <a:buAutoNum type="romanLcPeriod"/>
            </a:pPr>
            <a:endParaRPr lang="en-US" sz="2150" dirty="0" smtClean="0">
              <a:solidFill>
                <a:srgbClr val="7030A0"/>
              </a:solidFill>
            </a:endParaRPr>
          </a:p>
          <a:p>
            <a:r>
              <a:rPr lang="fr-FR" sz="2150" dirty="0" smtClean="0">
                <a:solidFill>
                  <a:srgbClr val="7030A0"/>
                </a:solidFill>
              </a:rPr>
              <a:t>Le cycle de la politique de GIZC aide </a:t>
            </a:r>
            <a:r>
              <a:rPr lang="fr-FR" sz="2150" dirty="0" smtClean="0">
                <a:solidFill>
                  <a:srgbClr val="7030A0"/>
                </a:solidFill>
                <a:latin typeface="Cambria"/>
              </a:rPr>
              <a:t>à </a:t>
            </a:r>
            <a:r>
              <a:rPr lang="fr-FR" sz="2150" dirty="0" smtClean="0">
                <a:solidFill>
                  <a:srgbClr val="7030A0"/>
                </a:solidFill>
              </a:rPr>
              <a:t>examiner les connaissances requises, les compétences et les attitudes nécessaires à un gestionnaire de la GIZC.</a:t>
            </a:r>
            <a:endParaRPr lang="en-US" sz="2150" dirty="0" smtClean="0">
              <a:solidFill>
                <a:srgbClr val="7030A0"/>
              </a:solidFill>
            </a:endParaRPr>
          </a:p>
          <a:p>
            <a:endParaRPr lang="en-US" sz="2150" dirty="0" smtClean="0">
              <a:solidFill>
                <a:srgbClr val="7030A0"/>
              </a:solidFill>
            </a:endParaRPr>
          </a:p>
          <a:p>
            <a:r>
              <a:rPr lang="fr-FR" sz="2150" dirty="0" smtClean="0">
                <a:solidFill>
                  <a:srgbClr val="7030A0"/>
                </a:solidFill>
              </a:rPr>
              <a:t>Cycle de vie politique de la GIZC permet de comprendre les exigences de l'emploi : qu’est ce qu’il faut faire et comment pour une performance efficace.</a:t>
            </a:r>
            <a:endParaRPr lang="en-US" sz="2150" dirty="0" smtClean="0">
              <a:solidFill>
                <a:srgbClr val="7030A0"/>
              </a:solidFill>
            </a:endParaRPr>
          </a:p>
        </p:txBody>
      </p:sp>
      <p:pic>
        <p:nvPicPr>
          <p:cNvPr id="1026" name="Picture 2"/>
          <p:cNvPicPr>
            <a:picLocks noChangeAspect="1" noChangeArrowheads="1"/>
          </p:cNvPicPr>
          <p:nvPr/>
        </p:nvPicPr>
        <p:blipFill>
          <a:blip r:embed="rId2" cstate="print"/>
          <a:srcRect/>
          <a:stretch>
            <a:fillRect/>
          </a:stretch>
        </p:blipFill>
        <p:spPr bwMode="auto">
          <a:xfrm>
            <a:off x="6553200" y="990600"/>
            <a:ext cx="2590800" cy="49530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990600" y="-304800"/>
            <a:ext cx="8153400" cy="1143000"/>
          </a:xfrm>
        </p:spPr>
        <p:txBody>
          <a:bodyPr>
            <a:normAutofit fontScale="90000"/>
          </a:bodyPr>
          <a:lstStyle/>
          <a:p>
            <a:pPr algn="ctr"/>
            <a:r>
              <a:rPr lang="fr-FR" b="1" dirty="0" smtClean="0">
                <a:solidFill>
                  <a:schemeClr val="accent5">
                    <a:lumMod val="75000"/>
                  </a:schemeClr>
                </a:solidFill>
              </a:rPr>
              <a:t>Cycle de vie politique de la GIZC</a:t>
            </a:r>
            <a:endParaRPr lang="en-US" b="1" dirty="0">
              <a:solidFill>
                <a:schemeClr val="accent5">
                  <a:lumMod val="75000"/>
                </a:schemeClr>
              </a:solidFill>
            </a:endParaRPr>
          </a:p>
        </p:txBody>
      </p:sp>
      <p:grpSp>
        <p:nvGrpSpPr>
          <p:cNvPr id="18" name="Group 17"/>
          <p:cNvGrpSpPr/>
          <p:nvPr/>
        </p:nvGrpSpPr>
        <p:grpSpPr>
          <a:xfrm>
            <a:off x="990600" y="838200"/>
            <a:ext cx="8153400" cy="6019800"/>
            <a:chOff x="990600" y="838200"/>
            <a:chExt cx="8153400" cy="6019800"/>
          </a:xfrm>
        </p:grpSpPr>
        <p:sp>
          <p:nvSpPr>
            <p:cNvPr id="7" name="TextBox 6"/>
            <p:cNvSpPr txBox="1"/>
            <p:nvPr/>
          </p:nvSpPr>
          <p:spPr>
            <a:xfrm>
              <a:off x="990600" y="6488668"/>
              <a:ext cx="2971800" cy="369332"/>
            </a:xfrm>
            <a:prstGeom prst="rect">
              <a:avLst/>
            </a:prstGeom>
            <a:noFill/>
          </p:spPr>
          <p:txBody>
            <a:bodyPr wrap="square" rtlCol="0">
              <a:spAutoFit/>
            </a:bodyPr>
            <a:lstStyle/>
            <a:p>
              <a:pPr algn="r"/>
              <a:r>
                <a:rPr lang="en-US" dirty="0" smtClean="0">
                  <a:solidFill>
                    <a:srgbClr val="7030A0"/>
                  </a:solidFill>
                </a:rPr>
                <a:t>Adapted from </a:t>
              </a:r>
              <a:r>
                <a:rPr lang="en-US" dirty="0" err="1" smtClean="0">
                  <a:solidFill>
                    <a:srgbClr val="7030A0"/>
                  </a:solidFill>
                </a:rPr>
                <a:t>Gesamp</a:t>
              </a:r>
              <a:r>
                <a:rPr lang="en-US" dirty="0" smtClean="0">
                  <a:solidFill>
                    <a:srgbClr val="7030A0"/>
                  </a:solidFill>
                </a:rPr>
                <a:t>. 1996</a:t>
              </a:r>
              <a:endParaRPr lang="en-US" dirty="0">
                <a:solidFill>
                  <a:srgbClr val="7030A0"/>
                </a:solidFill>
              </a:endParaRPr>
            </a:p>
          </p:txBody>
        </p:sp>
        <p:pic>
          <p:nvPicPr>
            <p:cNvPr id="1028" name="Picture 4"/>
            <p:cNvPicPr>
              <a:picLocks noChangeAspect="1" noChangeArrowheads="1"/>
            </p:cNvPicPr>
            <p:nvPr/>
          </p:nvPicPr>
          <p:blipFill>
            <a:blip r:embed="rId2" cstate="print"/>
            <a:srcRect t="1251" r="28942" b="72480"/>
            <a:stretch>
              <a:fillRect/>
            </a:stretch>
          </p:blipFill>
          <p:spPr bwMode="auto">
            <a:xfrm>
              <a:off x="990600" y="1066800"/>
              <a:ext cx="8153400" cy="5410200"/>
            </a:xfrm>
            <a:prstGeom prst="rect">
              <a:avLst/>
            </a:prstGeom>
            <a:noFill/>
            <a:ln w="9525">
              <a:noFill/>
              <a:miter lim="800000"/>
              <a:headEnd/>
              <a:tailEnd/>
            </a:ln>
          </p:spPr>
        </p:pic>
        <p:sp>
          <p:nvSpPr>
            <p:cNvPr id="1027" name="Rectangle 3"/>
            <p:cNvSpPr>
              <a:spLocks noChangeArrowheads="1"/>
            </p:cNvSpPr>
            <p:nvPr/>
          </p:nvSpPr>
          <p:spPr bwMode="auto">
            <a:xfrm>
              <a:off x="1143000" y="838200"/>
              <a:ext cx="80010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rgbClr val="00B050"/>
                  </a:solidFill>
                  <a:effectLst/>
                  <a:latin typeface="Georgia" pitchFamily="18" charset="0"/>
                </a:rPr>
                <a:t>Formes De Développement Plus Durable Du Littoral</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sz="4400" b="0" i="0" u="none" strike="noStrike" cap="none" normalizeH="0" baseline="0" dirty="0" smtClean="0">
                <a:ln>
                  <a:noFill/>
                </a:ln>
                <a:solidFill>
                  <a:srgbClr val="00B050"/>
                </a:solidFill>
                <a:effectLst/>
                <a:latin typeface="Georgia" pitchFamily="18" charset="0"/>
              </a:endParaRPr>
            </a:p>
          </p:txBody>
        </p:sp>
        <p:sp>
          <p:nvSpPr>
            <p:cNvPr id="8" name="TextBox 7"/>
            <p:cNvSpPr txBox="1"/>
            <p:nvPr/>
          </p:nvSpPr>
          <p:spPr>
            <a:xfrm>
              <a:off x="2667000" y="1371600"/>
              <a:ext cx="2590800" cy="646331"/>
            </a:xfrm>
            <a:prstGeom prst="rect">
              <a:avLst/>
            </a:prstGeom>
            <a:noFill/>
          </p:spPr>
          <p:txBody>
            <a:bodyPr wrap="square" rtlCol="0">
              <a:spAutoFit/>
            </a:bodyPr>
            <a:lstStyle/>
            <a:p>
              <a:r>
                <a:rPr lang="fr-FR" dirty="0" smtClean="0">
                  <a:solidFill>
                    <a:srgbClr val="00B050"/>
                  </a:solidFill>
                  <a:latin typeface="Georgia" pitchFamily="18" charset="0"/>
                </a:rPr>
                <a:t>L’adoption formelle et le financement</a:t>
              </a:r>
              <a:endParaRPr lang="fr-FR" dirty="0">
                <a:solidFill>
                  <a:srgbClr val="00B050"/>
                </a:solidFill>
                <a:latin typeface="Georgia" pitchFamily="18" charset="0"/>
              </a:endParaRPr>
            </a:p>
          </p:txBody>
        </p:sp>
        <p:sp>
          <p:nvSpPr>
            <p:cNvPr id="11" name="TextBox 10"/>
            <p:cNvSpPr txBox="1"/>
            <p:nvPr/>
          </p:nvSpPr>
          <p:spPr>
            <a:xfrm>
              <a:off x="1143000" y="2526268"/>
              <a:ext cx="2590800" cy="369332"/>
            </a:xfrm>
            <a:prstGeom prst="rect">
              <a:avLst/>
            </a:prstGeom>
            <a:noFill/>
          </p:spPr>
          <p:txBody>
            <a:bodyPr wrap="square" rtlCol="0">
              <a:spAutoFit/>
            </a:bodyPr>
            <a:lstStyle/>
            <a:p>
              <a:r>
                <a:rPr lang="fr-FR" dirty="0" smtClean="0">
                  <a:solidFill>
                    <a:srgbClr val="00B050"/>
                  </a:solidFill>
                  <a:latin typeface="Georgia" pitchFamily="18" charset="0"/>
                </a:rPr>
                <a:t>La mise en œuvre</a:t>
              </a:r>
              <a:endParaRPr lang="fr-FR" dirty="0">
                <a:solidFill>
                  <a:srgbClr val="00B050"/>
                </a:solidFill>
                <a:latin typeface="Georgia" pitchFamily="18" charset="0"/>
              </a:endParaRPr>
            </a:p>
          </p:txBody>
        </p:sp>
        <p:sp>
          <p:nvSpPr>
            <p:cNvPr id="12" name="TextBox 11"/>
            <p:cNvSpPr txBox="1"/>
            <p:nvPr/>
          </p:nvSpPr>
          <p:spPr>
            <a:xfrm>
              <a:off x="1752600" y="4038600"/>
              <a:ext cx="2590800" cy="369332"/>
            </a:xfrm>
            <a:prstGeom prst="rect">
              <a:avLst/>
            </a:prstGeom>
            <a:noFill/>
          </p:spPr>
          <p:txBody>
            <a:bodyPr wrap="square" rtlCol="0">
              <a:spAutoFit/>
            </a:bodyPr>
            <a:lstStyle/>
            <a:p>
              <a:r>
                <a:rPr lang="fr-FR" dirty="0" smtClean="0">
                  <a:solidFill>
                    <a:srgbClr val="00B050"/>
                  </a:solidFill>
                  <a:latin typeface="Georgia" pitchFamily="18" charset="0"/>
                </a:rPr>
                <a:t>L’évaluation</a:t>
              </a:r>
              <a:endParaRPr lang="fr-FR" dirty="0">
                <a:solidFill>
                  <a:srgbClr val="00B050"/>
                </a:solidFill>
                <a:latin typeface="Georgia" pitchFamily="18" charset="0"/>
              </a:endParaRPr>
            </a:p>
          </p:txBody>
        </p:sp>
        <p:sp>
          <p:nvSpPr>
            <p:cNvPr id="13" name="TextBox 12"/>
            <p:cNvSpPr txBox="1"/>
            <p:nvPr/>
          </p:nvSpPr>
          <p:spPr>
            <a:xfrm>
              <a:off x="6400800" y="2325469"/>
              <a:ext cx="2057400" cy="646331"/>
            </a:xfrm>
            <a:prstGeom prst="rect">
              <a:avLst/>
            </a:prstGeom>
            <a:noFill/>
          </p:spPr>
          <p:txBody>
            <a:bodyPr wrap="square" rtlCol="0">
              <a:spAutoFit/>
            </a:bodyPr>
            <a:lstStyle/>
            <a:p>
              <a:r>
                <a:rPr lang="fr-FR" dirty="0" smtClean="0">
                  <a:solidFill>
                    <a:srgbClr val="00B050"/>
                  </a:solidFill>
                  <a:latin typeface="Georgia" pitchFamily="18" charset="0"/>
                </a:rPr>
                <a:t>La préparation du programme</a:t>
              </a:r>
              <a:endParaRPr lang="fr-FR" dirty="0">
                <a:solidFill>
                  <a:srgbClr val="00B050"/>
                </a:solidFill>
                <a:latin typeface="Georgia" pitchFamily="18" charset="0"/>
              </a:endParaRPr>
            </a:p>
          </p:txBody>
        </p:sp>
        <p:sp>
          <p:nvSpPr>
            <p:cNvPr id="14" name="TextBox 13"/>
            <p:cNvSpPr txBox="1"/>
            <p:nvPr/>
          </p:nvSpPr>
          <p:spPr>
            <a:xfrm>
              <a:off x="6400800" y="3962400"/>
              <a:ext cx="2057400" cy="923330"/>
            </a:xfrm>
            <a:prstGeom prst="rect">
              <a:avLst/>
            </a:prstGeom>
            <a:noFill/>
          </p:spPr>
          <p:txBody>
            <a:bodyPr wrap="square" rtlCol="0">
              <a:spAutoFit/>
            </a:bodyPr>
            <a:lstStyle/>
            <a:p>
              <a:r>
                <a:rPr lang="fr-FR" dirty="0" smtClean="0">
                  <a:solidFill>
                    <a:srgbClr val="00B050"/>
                  </a:solidFill>
                  <a:latin typeface="Georgia" pitchFamily="18" charset="0"/>
                </a:rPr>
                <a:t>L’identification des enjeux et leurs analyses</a:t>
              </a:r>
              <a:endParaRPr lang="fr-FR" dirty="0">
                <a:solidFill>
                  <a:srgbClr val="00B050"/>
                </a:solidFill>
                <a:latin typeface="Georgia" pitchFamily="18" charset="0"/>
              </a:endParaRPr>
            </a:p>
          </p:txBody>
        </p:sp>
        <p:sp>
          <p:nvSpPr>
            <p:cNvPr id="15" name="TextBox 14"/>
            <p:cNvSpPr txBox="1"/>
            <p:nvPr/>
          </p:nvSpPr>
          <p:spPr>
            <a:xfrm>
              <a:off x="3429000" y="5498068"/>
              <a:ext cx="2057400" cy="369332"/>
            </a:xfrm>
            <a:prstGeom prst="rect">
              <a:avLst/>
            </a:prstGeom>
            <a:noFill/>
          </p:spPr>
          <p:txBody>
            <a:bodyPr wrap="square" rtlCol="0">
              <a:spAutoFit/>
            </a:bodyPr>
            <a:lstStyle/>
            <a:p>
              <a:r>
                <a:rPr lang="fr-FR" dirty="0" smtClean="0">
                  <a:solidFill>
                    <a:srgbClr val="00B050"/>
                  </a:solidFill>
                  <a:latin typeface="Georgia" pitchFamily="18" charset="0"/>
                </a:rPr>
                <a:t>Période de temps</a:t>
              </a:r>
              <a:endParaRPr lang="fr-FR" dirty="0">
                <a:solidFill>
                  <a:srgbClr val="00B050"/>
                </a:solidFill>
                <a:latin typeface="Georgia" pitchFamily="18" charset="0"/>
              </a:endParaRPr>
            </a:p>
          </p:txBody>
        </p:sp>
        <p:sp>
          <p:nvSpPr>
            <p:cNvPr id="17" name="Rectangle 16"/>
            <p:cNvSpPr/>
            <p:nvPr/>
          </p:nvSpPr>
          <p:spPr>
            <a:xfrm>
              <a:off x="5181600" y="5934670"/>
              <a:ext cx="3962400" cy="923330"/>
            </a:xfrm>
            <a:prstGeom prst="rect">
              <a:avLst/>
            </a:prstGeom>
          </p:spPr>
          <p:txBody>
            <a:bodyPr wrap="square">
              <a:spAutoFit/>
            </a:bodyPr>
            <a:lstStyle/>
            <a:p>
              <a:pPr algn="r"/>
              <a:r>
                <a:rPr lang="fr-FR" dirty="0" smtClean="0">
                  <a:solidFill>
                    <a:srgbClr val="1B8537"/>
                  </a:solidFill>
                  <a:latin typeface="Georgia" pitchFamily="18" charset="0"/>
                </a:rPr>
                <a:t>Les boucles du cycle progressivement plus grands indiquent une croissance dans l’envergure du projet</a:t>
              </a:r>
              <a:endParaRPr lang="fr-FR" dirty="0">
                <a:solidFill>
                  <a:srgbClr val="1B8537"/>
                </a:solidFill>
                <a:latin typeface="Georgia" pitchFamily="18" charset="0"/>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srcRect t="4533" r="36639" b="70862"/>
          <a:stretch>
            <a:fillRect/>
          </a:stretch>
        </p:blipFill>
        <p:spPr bwMode="auto">
          <a:xfrm>
            <a:off x="990600" y="762000"/>
            <a:ext cx="8153400" cy="6096000"/>
          </a:xfrm>
          <a:prstGeom prst="rect">
            <a:avLst/>
          </a:prstGeom>
          <a:noFill/>
          <a:ln w="9525">
            <a:noFill/>
            <a:miter lim="800000"/>
            <a:headEnd/>
            <a:tailEnd/>
          </a:ln>
        </p:spPr>
      </p:pic>
      <p:cxnSp>
        <p:nvCxnSpPr>
          <p:cNvPr id="8" name="Straight Arrow Connector 7"/>
          <p:cNvCxnSpPr/>
          <p:nvPr/>
        </p:nvCxnSpPr>
        <p:spPr>
          <a:xfrm>
            <a:off x="1524000" y="533400"/>
            <a:ext cx="6400800" cy="1588"/>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4800600"/>
          </a:xfrm>
        </p:spPr>
        <p:txBody>
          <a:bodyPr>
            <a:noAutofit/>
          </a:bodyPr>
          <a:lstStyle/>
          <a:p>
            <a:pPr>
              <a:buNone/>
            </a:pPr>
            <a:r>
              <a:rPr lang="fr-FR" sz="2000" b="1" u="sng" dirty="0" smtClean="0">
                <a:solidFill>
                  <a:srgbClr val="7030A0"/>
                </a:solidFill>
              </a:rPr>
              <a:t>STEP 1: L’IDENTIFICATION DES ENJEUX ET LEURS ANALYSES</a:t>
            </a:r>
          </a:p>
          <a:p>
            <a:r>
              <a:rPr lang="fr-FR" sz="2000" dirty="0" smtClean="0"/>
              <a:t>Les problèmes ainsi que les opportunités sont analyses</a:t>
            </a:r>
          </a:p>
          <a:p>
            <a:endParaRPr lang="fr-FR" sz="2000" dirty="0" smtClean="0"/>
          </a:p>
          <a:p>
            <a:pPr>
              <a:buNone/>
            </a:pPr>
            <a:r>
              <a:rPr lang="fr-FR" sz="2000" b="1" u="sng" dirty="0" smtClean="0">
                <a:solidFill>
                  <a:srgbClr val="7030A0"/>
                </a:solidFill>
              </a:rPr>
              <a:t>STEP 2: LA PRÉPARATION DU PROGRAMME</a:t>
            </a:r>
          </a:p>
          <a:p>
            <a:r>
              <a:rPr lang="fr-FR" sz="2000" dirty="0" smtClean="0"/>
              <a:t>La formulation des actions</a:t>
            </a:r>
          </a:p>
          <a:p>
            <a:pPr>
              <a:buNone/>
            </a:pPr>
            <a:endParaRPr lang="fr-FR" sz="2000" dirty="0" smtClean="0"/>
          </a:p>
          <a:p>
            <a:pPr>
              <a:buNone/>
            </a:pPr>
            <a:r>
              <a:rPr lang="fr-FR" sz="2000" b="1" u="sng" dirty="0" smtClean="0">
                <a:solidFill>
                  <a:srgbClr val="7030A0"/>
                </a:solidFill>
              </a:rPr>
              <a:t>STEP 3: L’ADOPTION FORMELLE ET LE FINANCEMENT </a:t>
            </a:r>
            <a:endParaRPr lang="fr-FR" sz="2000" dirty="0" smtClean="0"/>
          </a:p>
          <a:p>
            <a:r>
              <a:rPr lang="fr-FR" sz="2000" dirty="0" smtClean="0"/>
              <a:t>Les intervenants, les gestionnaires et les chefs politique s’engage vers de nouveaux comportements</a:t>
            </a:r>
          </a:p>
          <a:p>
            <a:r>
              <a:rPr lang="fr-FR" sz="2000" dirty="0" smtClean="0"/>
              <a:t>L’allocation des ressources pour l’implémentation des actions nécessaires. </a:t>
            </a:r>
          </a:p>
          <a:p>
            <a:pPr>
              <a:buNone/>
            </a:pPr>
            <a:endParaRPr lang="fr-FR" sz="2000" dirty="0" smtClean="0"/>
          </a:p>
          <a:p>
            <a:pPr>
              <a:buNone/>
            </a:pPr>
            <a:r>
              <a:rPr lang="fr-FR" sz="2000" b="1" u="sng" dirty="0" smtClean="0">
                <a:solidFill>
                  <a:srgbClr val="7030A0"/>
                </a:solidFill>
              </a:rPr>
              <a:t>STEP 4: LA MISE EN ŒUVRE</a:t>
            </a:r>
            <a:endParaRPr lang="fr-FR" sz="2000" dirty="0" smtClean="0"/>
          </a:p>
          <a:p>
            <a:r>
              <a:rPr lang="fr-FR" sz="2000" dirty="0" smtClean="0"/>
              <a:t>L’ officialisation d'un engagement et l’attribution des autorités concernées et des fonds afin de procéder</a:t>
            </a:r>
          </a:p>
          <a:p>
            <a:endParaRPr lang="fr-FR" sz="2000" dirty="0" smtClean="0"/>
          </a:p>
          <a:p>
            <a:pPr>
              <a:buNone/>
            </a:pPr>
            <a:r>
              <a:rPr lang="fr-FR" sz="2000" b="1" u="sng" dirty="0" smtClean="0">
                <a:solidFill>
                  <a:srgbClr val="7030A0"/>
                </a:solidFill>
              </a:rPr>
              <a:t>STEP 5: L’ÉVALUATION</a:t>
            </a:r>
            <a:endParaRPr lang="fr-FR" sz="2000" dirty="0" smtClean="0"/>
          </a:p>
          <a:p>
            <a:r>
              <a:rPr lang="fr-FR" sz="2000" dirty="0" smtClean="0"/>
              <a:t>L’Évaluation des succès, les échecs, des apprentissages et le réexamen de comment les enjeux ont changé </a:t>
            </a:r>
            <a:endParaRPr lang="fr-FR" sz="2000" dirty="0" smtClean="0">
              <a:solidFill>
                <a:srgbClr val="7030A0"/>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514600"/>
            <a:ext cx="8153400" cy="1143000"/>
          </a:xfrm>
        </p:spPr>
        <p:txBody>
          <a:bodyPr>
            <a:noAutofit/>
          </a:bodyPr>
          <a:lstStyle/>
          <a:p>
            <a:pPr algn="ctr"/>
            <a:r>
              <a:rPr lang="en-US" sz="6600" b="1" spc="300" dirty="0" smtClean="0">
                <a:solidFill>
                  <a:schemeClr val="accent5">
                    <a:lumMod val="75000"/>
                  </a:schemeClr>
                </a:solidFill>
                <a:effectLst>
                  <a:outerShdw blurRad="38100" dist="38100" dir="2700000" algn="tl">
                    <a:srgbClr val="000000">
                      <a:alpha val="43137"/>
                    </a:srgbClr>
                  </a:outerShdw>
                </a:effectLst>
                <a:latin typeface="Lucida Handwriting" pitchFamily="66" charset="0"/>
              </a:rPr>
              <a:t>MERCI DE VOTRE ATTENTION!</a:t>
            </a:r>
            <a:endParaRPr lang="en-US" sz="6600" b="1" spc="300" dirty="0">
              <a:solidFill>
                <a:schemeClr val="accent5">
                  <a:lumMod val="75000"/>
                </a:schemeClr>
              </a:solidFill>
              <a:effectLst>
                <a:outerShdw blurRad="38100" dist="38100" dir="2700000" algn="tl">
                  <a:srgbClr val="000000">
                    <a:alpha val="43137"/>
                  </a:srgbClr>
                </a:outerShdw>
              </a:effectLst>
              <a:latin typeface="Lucida Handwriting" pitchFamily="6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
            <a:ext cx="8153400" cy="1143000"/>
          </a:xfrm>
        </p:spPr>
        <p:txBody>
          <a:bodyPr>
            <a:noAutofit/>
          </a:bodyPr>
          <a:lstStyle/>
          <a:p>
            <a:pPr algn="ctr"/>
            <a:r>
              <a:rPr lang="fr-FR" sz="4000" b="1" dirty="0" smtClean="0">
                <a:solidFill>
                  <a:schemeClr val="accent5">
                    <a:lumMod val="75000"/>
                  </a:schemeClr>
                </a:solidFill>
              </a:rPr>
              <a:t>La nécessité d'une planification?</a:t>
            </a:r>
            <a:endParaRPr lang="fr-FR" sz="4000" b="1" dirty="0">
              <a:solidFill>
                <a:schemeClr val="accent5">
                  <a:lumMod val="75000"/>
                </a:schemeClr>
              </a:solidFill>
            </a:endParaRPr>
          </a:p>
        </p:txBody>
      </p:sp>
      <p:sp>
        <p:nvSpPr>
          <p:cNvPr id="3" name="Content Placeholder 2"/>
          <p:cNvSpPr>
            <a:spLocks noGrp="1"/>
          </p:cNvSpPr>
          <p:nvPr>
            <p:ph idx="1"/>
          </p:nvPr>
        </p:nvSpPr>
        <p:spPr>
          <a:xfrm>
            <a:off x="990600" y="990600"/>
            <a:ext cx="7696200" cy="5867400"/>
          </a:xfrm>
        </p:spPr>
        <p:txBody>
          <a:bodyPr>
            <a:noAutofit/>
          </a:bodyPr>
          <a:lstStyle/>
          <a:p>
            <a:pPr marL="109538" indent="-26988">
              <a:buNone/>
            </a:pPr>
            <a:r>
              <a:rPr lang="fr-FR" sz="2200" dirty="0" smtClean="0">
                <a:solidFill>
                  <a:srgbClr val="7030A0"/>
                </a:solidFill>
              </a:rPr>
              <a:t>La planification est une composante fondamentale de la gestion des zones côtières qui :</a:t>
            </a:r>
            <a:endParaRPr lang="en-GB" sz="2200" dirty="0" smtClean="0">
              <a:solidFill>
                <a:srgbClr val="7030A0"/>
              </a:solidFill>
            </a:endParaRPr>
          </a:p>
          <a:p>
            <a:pPr marL="395288" lvl="2" indent="-285750">
              <a:buFont typeface="Arial" pitchFamily="34" charset="0"/>
              <a:buChar char="•"/>
            </a:pPr>
            <a:r>
              <a:rPr lang="fr-FR" sz="2200" dirty="0" smtClean="0">
                <a:solidFill>
                  <a:srgbClr val="7030A0"/>
                </a:solidFill>
              </a:rPr>
              <a:t>prévoit un cadre pour la prise de décision</a:t>
            </a:r>
            <a:endParaRPr lang="en-GB" sz="2200" dirty="0" smtClean="0">
              <a:solidFill>
                <a:srgbClr val="7030A0"/>
              </a:solidFill>
            </a:endParaRPr>
          </a:p>
          <a:p>
            <a:pPr marL="395288" lvl="2" indent="-285750">
              <a:buFont typeface="Arial" pitchFamily="34" charset="0"/>
              <a:buChar char="•"/>
            </a:pPr>
            <a:endParaRPr lang="en-GB" sz="2200" dirty="0" smtClean="0">
              <a:solidFill>
                <a:srgbClr val="7030A0"/>
              </a:solidFill>
            </a:endParaRPr>
          </a:p>
          <a:p>
            <a:pPr marL="395288" lvl="2" indent="-285750">
              <a:buFont typeface="Arial" pitchFamily="34" charset="0"/>
              <a:buChar char="•"/>
            </a:pPr>
            <a:r>
              <a:rPr lang="fr-FR" sz="2200" dirty="0" smtClean="0">
                <a:solidFill>
                  <a:srgbClr val="7030A0"/>
                </a:solidFill>
              </a:rPr>
              <a:t>permet de mieux comprendre les problèmes lies a une zone</a:t>
            </a:r>
            <a:endParaRPr lang="en-GB" sz="2200" dirty="0" smtClean="0">
              <a:solidFill>
                <a:srgbClr val="7030A0"/>
              </a:solidFill>
            </a:endParaRPr>
          </a:p>
          <a:p>
            <a:pPr marL="395288" lvl="2" indent="-285750">
              <a:buFont typeface="Arial" pitchFamily="34" charset="0"/>
              <a:buChar char="•"/>
            </a:pPr>
            <a:endParaRPr lang="en-GB" sz="2200" dirty="0" smtClean="0">
              <a:solidFill>
                <a:srgbClr val="7030A0"/>
              </a:solidFill>
            </a:endParaRPr>
          </a:p>
          <a:p>
            <a:pPr marL="395288" lvl="2" indent="-285750">
              <a:buFont typeface="Arial" pitchFamily="34" charset="0"/>
              <a:buChar char="•"/>
            </a:pPr>
            <a:r>
              <a:rPr lang="fr-FR" sz="2200" dirty="0" smtClean="0">
                <a:solidFill>
                  <a:srgbClr val="7030A0"/>
                </a:solidFill>
              </a:rPr>
              <a:t>permet à tous les membres de la communauté et les autres parties intéressées à communiquer leur point de vue et a participer dans la prise des décisions de la gestion pour la zone dans l’avenir.</a:t>
            </a:r>
            <a:endParaRPr lang="en-GB" sz="2200" dirty="0" smtClean="0">
              <a:solidFill>
                <a:srgbClr val="7030A0"/>
              </a:solidFill>
            </a:endParaRPr>
          </a:p>
          <a:p>
            <a:pPr marL="395288" lvl="2" indent="-285750">
              <a:buFont typeface="Arial" pitchFamily="34" charset="0"/>
              <a:buChar char="•"/>
            </a:pPr>
            <a:endParaRPr lang="en-GB" sz="2200" dirty="0" smtClean="0">
              <a:solidFill>
                <a:srgbClr val="7030A0"/>
              </a:solidFill>
            </a:endParaRPr>
          </a:p>
          <a:p>
            <a:pPr marL="395288" lvl="2" indent="-285750">
              <a:buFont typeface="Arial" pitchFamily="34" charset="0"/>
              <a:buChar char="•"/>
            </a:pPr>
            <a:r>
              <a:rPr lang="fr-FR" sz="2200" dirty="0" smtClean="0">
                <a:solidFill>
                  <a:srgbClr val="7030A0"/>
                </a:solidFill>
              </a:rPr>
              <a:t>crée un plan d'action prioritaires qui peut être mis en œuvre au fil du temps</a:t>
            </a:r>
            <a:endParaRPr lang="en-GB" sz="2200" dirty="0" smtClean="0">
              <a:solidFill>
                <a:srgbClr val="7030A0"/>
              </a:solidFill>
            </a:endParaRPr>
          </a:p>
          <a:p>
            <a:pPr marL="395288" lvl="2" indent="-285750">
              <a:buFont typeface="Arial" pitchFamily="34" charset="0"/>
              <a:buChar char="•"/>
            </a:pPr>
            <a:endParaRPr lang="en-GB" sz="2200" dirty="0" smtClean="0">
              <a:solidFill>
                <a:srgbClr val="7030A0"/>
              </a:solidFill>
            </a:endParaRPr>
          </a:p>
          <a:p>
            <a:pPr marL="395288" lvl="2" indent="-285750">
              <a:buFont typeface="Arial" pitchFamily="34" charset="0"/>
              <a:buChar char="•"/>
            </a:pPr>
            <a:r>
              <a:rPr lang="fr-FR" sz="2200" dirty="0" smtClean="0">
                <a:solidFill>
                  <a:srgbClr val="7030A0"/>
                </a:solidFill>
              </a:rPr>
              <a:t>est une base pour l'attribution des ressources financières</a:t>
            </a:r>
            <a:endParaRPr lang="en-GB" sz="2200" dirty="0" smtClean="0">
              <a:solidFill>
                <a:srgbClr val="7030A0"/>
              </a:solidFill>
            </a:endParaRPr>
          </a:p>
        </p:txBody>
      </p:sp>
      <p:pic>
        <p:nvPicPr>
          <p:cNvPr id="4" name="Picture 2" descr="C:\Documents and Settings\Yashna\Local Settings\Temporary Internet Files\Content.IE5\K3P2R1E2\MC900441902[1].wmf"/>
          <p:cNvPicPr>
            <a:picLocks noChangeAspect="1" noChangeArrowheads="1"/>
          </p:cNvPicPr>
          <p:nvPr/>
        </p:nvPicPr>
        <p:blipFill>
          <a:blip r:embed="rId3" cstate="print"/>
          <a:srcRect/>
          <a:stretch>
            <a:fillRect/>
          </a:stretch>
        </p:blipFill>
        <p:spPr bwMode="auto">
          <a:xfrm>
            <a:off x="7848600" y="1219200"/>
            <a:ext cx="1133901" cy="14478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76200"/>
            <a:ext cx="7943088" cy="1143000"/>
          </a:xfrm>
        </p:spPr>
        <p:txBody>
          <a:bodyPr>
            <a:normAutofit/>
          </a:bodyPr>
          <a:lstStyle/>
          <a:p>
            <a:pPr algn="ctr"/>
            <a:r>
              <a:rPr lang="en-US" b="1" dirty="0" smtClean="0">
                <a:solidFill>
                  <a:schemeClr val="accent5">
                    <a:lumMod val="75000"/>
                  </a:schemeClr>
                </a:solidFill>
              </a:rPr>
              <a:t>Types de Plans</a:t>
            </a:r>
            <a:endParaRPr lang="en-US" b="1" dirty="0">
              <a:solidFill>
                <a:schemeClr val="accent5">
                  <a:lumMod val="75000"/>
                </a:schemeClr>
              </a:solidFill>
            </a:endParaRPr>
          </a:p>
        </p:txBody>
      </p:sp>
      <p:sp>
        <p:nvSpPr>
          <p:cNvPr id="3" name="Content Placeholder 2"/>
          <p:cNvSpPr>
            <a:spLocks noGrp="1"/>
          </p:cNvSpPr>
          <p:nvPr>
            <p:ph idx="1"/>
          </p:nvPr>
        </p:nvSpPr>
        <p:spPr>
          <a:xfrm>
            <a:off x="990600" y="1066800"/>
            <a:ext cx="7924800" cy="5867400"/>
          </a:xfrm>
        </p:spPr>
        <p:txBody>
          <a:bodyPr>
            <a:noAutofit/>
          </a:bodyPr>
          <a:lstStyle/>
          <a:p>
            <a:pPr marL="109538" indent="-26988">
              <a:buNone/>
              <a:tabLst>
                <a:tab pos="53975" algn="l"/>
              </a:tabLst>
            </a:pPr>
            <a:r>
              <a:rPr lang="fr-FR" sz="2000" dirty="0" smtClean="0">
                <a:solidFill>
                  <a:srgbClr val="7030A0"/>
                </a:solidFill>
              </a:rPr>
              <a:t>Des plans sont élaborés à une gamme d'échelles selon le niveau de détail et la nature des questions qu'ils traitent.</a:t>
            </a:r>
            <a:endParaRPr lang="en-US" sz="2000" dirty="0" smtClean="0">
              <a:solidFill>
                <a:srgbClr val="7030A0"/>
              </a:solidFill>
            </a:endParaRPr>
          </a:p>
          <a:p>
            <a:pPr marL="596646" indent="-514350">
              <a:buFont typeface="+mj-lt"/>
              <a:buAutoNum type="romanLcPeriod"/>
            </a:pPr>
            <a:r>
              <a:rPr lang="fr-FR" sz="2000" u="sng" dirty="0" smtClean="0">
                <a:solidFill>
                  <a:srgbClr val="7030A0"/>
                </a:solidFill>
              </a:rPr>
              <a:t>Les Plans régionaux</a:t>
            </a:r>
            <a:r>
              <a:rPr lang="fr-FR" sz="2000" dirty="0" smtClean="0">
                <a:solidFill>
                  <a:srgbClr val="7030A0"/>
                </a:solidFill>
              </a:rPr>
              <a:t>: couvrent des centaines de kilomètres, plusieurs zones d'administration locale et indique l'utilisation des terres ou la gestion d'une zone.</a:t>
            </a:r>
            <a:endParaRPr lang="en-US" sz="2000" dirty="0" smtClean="0">
              <a:solidFill>
                <a:srgbClr val="7030A0"/>
              </a:solidFill>
            </a:endParaRPr>
          </a:p>
          <a:p>
            <a:pPr marL="596646" indent="-514350">
              <a:buFont typeface="+mj-lt"/>
              <a:buAutoNum type="romanLcPeriod"/>
            </a:pPr>
            <a:endParaRPr lang="en-US" sz="2000" dirty="0" smtClean="0">
              <a:solidFill>
                <a:srgbClr val="7030A0"/>
              </a:solidFill>
            </a:endParaRPr>
          </a:p>
          <a:p>
            <a:pPr marL="596646" indent="-514350">
              <a:buFont typeface="+mj-lt"/>
              <a:buAutoNum type="romanLcPeriod"/>
            </a:pPr>
            <a:r>
              <a:rPr lang="fr-FR" sz="2000" u="sng" dirty="0" smtClean="0">
                <a:solidFill>
                  <a:srgbClr val="7030A0"/>
                </a:solidFill>
              </a:rPr>
              <a:t>Les Plans locaux</a:t>
            </a:r>
            <a:r>
              <a:rPr lang="fr-FR" sz="2000" dirty="0" smtClean="0">
                <a:solidFill>
                  <a:srgbClr val="7030A0"/>
                </a:solidFill>
              </a:rPr>
              <a:t>: sont plus détaillées, abordent la gestion d'une zone d'administration locale en entière ou en parti et fournis suffisamment de détails pour la gestion des principaux nœuds côtières. Ex: des plans de gestion du littorale et la côte</a:t>
            </a:r>
            <a:endParaRPr lang="en-US" sz="2000" dirty="0" smtClean="0">
              <a:solidFill>
                <a:srgbClr val="7030A0"/>
              </a:solidFill>
            </a:endParaRPr>
          </a:p>
          <a:p>
            <a:pPr marL="596646" indent="-514350">
              <a:buFont typeface="+mj-lt"/>
              <a:buAutoNum type="romanLcPeriod"/>
            </a:pPr>
            <a:endParaRPr lang="en-US" sz="2000" dirty="0" smtClean="0">
              <a:solidFill>
                <a:srgbClr val="7030A0"/>
              </a:solidFill>
            </a:endParaRPr>
          </a:p>
          <a:p>
            <a:pPr marL="596646" indent="-514350">
              <a:buFont typeface="+mj-lt"/>
              <a:buAutoNum type="romanLcPeriod"/>
            </a:pPr>
            <a:r>
              <a:rPr lang="fr-FR" sz="2000" dirty="0" smtClean="0">
                <a:solidFill>
                  <a:srgbClr val="7030A0"/>
                </a:solidFill>
              </a:rPr>
              <a:t>Plans de site : offre une orientation pour la gestion sur terrain d'un endroit en particulier.</a:t>
            </a:r>
            <a:endParaRPr lang="en-US" sz="2000" dirty="0" smtClean="0">
              <a:solidFill>
                <a:srgbClr val="7030A0"/>
              </a:solidFill>
            </a:endParaRPr>
          </a:p>
          <a:p>
            <a:pPr marL="341313" indent="-260350">
              <a:buNone/>
            </a:pPr>
            <a:endParaRPr lang="en-US" sz="2000" dirty="0" smtClean="0">
              <a:solidFill>
                <a:srgbClr val="7030A0"/>
              </a:solidFill>
            </a:endParaRPr>
          </a:p>
          <a:p>
            <a:pPr marL="341313" indent="-260350"/>
            <a:r>
              <a:rPr lang="fr-FR" sz="2000" dirty="0" smtClean="0">
                <a:solidFill>
                  <a:srgbClr val="7030A0"/>
                </a:solidFill>
              </a:rPr>
              <a:t>Chacun de ces ‘couches’ de planification contribue à la planification de la gestion durable.</a:t>
            </a:r>
            <a:endParaRPr lang="en-US" sz="2000" dirty="0" smtClean="0">
              <a:solidFill>
                <a:srgbClr val="7030A0"/>
              </a:solidFill>
            </a:endParaRPr>
          </a:p>
          <a:p>
            <a:pPr marL="596646" indent="-514350">
              <a:buNone/>
            </a:pPr>
            <a:endParaRPr lang="en-US" sz="2000" dirty="0" smtClean="0">
              <a:solidFill>
                <a:srgbClr val="7030A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4953000" cy="4800600"/>
          </a:xfrm>
        </p:spPr>
        <p:txBody>
          <a:bodyPr>
            <a:noAutofit/>
          </a:bodyPr>
          <a:lstStyle/>
          <a:p>
            <a:r>
              <a:rPr lang="fr-FR" sz="2500" dirty="0" smtClean="0">
                <a:solidFill>
                  <a:srgbClr val="7030A0"/>
                </a:solidFill>
              </a:rPr>
              <a:t>Idéalement, la planification est hiérarchique, avec de larges plans régionaux définissant le cadre des plans plus détaillés.</a:t>
            </a:r>
            <a:endParaRPr lang="en-US" sz="2500" dirty="0" smtClean="0">
              <a:solidFill>
                <a:srgbClr val="7030A0"/>
              </a:solidFill>
            </a:endParaRPr>
          </a:p>
          <a:p>
            <a:endParaRPr lang="en-US" sz="2500" dirty="0" smtClean="0">
              <a:solidFill>
                <a:srgbClr val="7030A0"/>
              </a:solidFill>
            </a:endParaRPr>
          </a:p>
          <a:p>
            <a:r>
              <a:rPr lang="fr-FR" sz="2500" dirty="0" smtClean="0">
                <a:solidFill>
                  <a:srgbClr val="7030A0"/>
                </a:solidFill>
              </a:rPr>
              <a:t>Toutefois, dans certains cas il peut être nécessaire de préparer un plan localisé pour aborder les questions de gestion urgent sans ayant recours </a:t>
            </a:r>
            <a:r>
              <a:rPr lang="fr-FR" sz="2500" dirty="0" smtClean="0">
                <a:solidFill>
                  <a:srgbClr val="7030A0"/>
                </a:solidFill>
                <a:latin typeface="Cambria"/>
              </a:rPr>
              <a:t>à</a:t>
            </a:r>
            <a:r>
              <a:rPr lang="fr-FR" sz="2500" dirty="0" smtClean="0">
                <a:solidFill>
                  <a:srgbClr val="7030A0"/>
                </a:solidFill>
              </a:rPr>
              <a:t> des plans plus vastes.</a:t>
            </a:r>
            <a:endParaRPr lang="en-US" sz="2500" dirty="0" smtClean="0">
              <a:solidFill>
                <a:srgbClr val="7030A0"/>
              </a:solidFill>
            </a:endParaRPr>
          </a:p>
          <a:p>
            <a:endParaRPr lang="en-US" sz="2500" dirty="0" smtClean="0">
              <a:solidFill>
                <a:srgbClr val="7030A0"/>
              </a:solidFill>
            </a:endParaRPr>
          </a:p>
          <a:p>
            <a:r>
              <a:rPr lang="fr-FR" sz="2500" dirty="0" smtClean="0">
                <a:solidFill>
                  <a:srgbClr val="7030A0"/>
                </a:solidFill>
              </a:rPr>
              <a:t>C’est nécessaire de comprendre</a:t>
            </a:r>
          </a:p>
          <a:p>
            <a:pPr lvl="1"/>
            <a:r>
              <a:rPr lang="fr-FR" sz="2100" dirty="0" smtClean="0">
                <a:solidFill>
                  <a:srgbClr val="7030A0"/>
                </a:solidFill>
              </a:rPr>
              <a:t>les processus qui fonctionne à chaque niveau de la planification et aussi</a:t>
            </a:r>
          </a:p>
          <a:p>
            <a:pPr lvl="1"/>
            <a:r>
              <a:rPr lang="fr-FR" sz="2100" dirty="0" smtClean="0">
                <a:solidFill>
                  <a:srgbClr val="7030A0"/>
                </a:solidFill>
              </a:rPr>
              <a:t>comment les plans complémentent chacun</a:t>
            </a:r>
          </a:p>
        </p:txBody>
      </p:sp>
      <p:pic>
        <p:nvPicPr>
          <p:cNvPr id="1027" name="Picture 3"/>
          <p:cNvPicPr>
            <a:picLocks noChangeAspect="1" noChangeArrowheads="1"/>
          </p:cNvPicPr>
          <p:nvPr/>
        </p:nvPicPr>
        <p:blipFill>
          <a:blip r:embed="rId2" cstate="print"/>
          <a:srcRect/>
          <a:stretch>
            <a:fillRect/>
          </a:stretch>
        </p:blipFill>
        <p:spPr bwMode="auto">
          <a:xfrm>
            <a:off x="6096000" y="1219200"/>
            <a:ext cx="3048000" cy="4314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8153400" cy="1143000"/>
          </a:xfrm>
        </p:spPr>
        <p:txBody>
          <a:bodyPr>
            <a:noAutofit/>
          </a:bodyPr>
          <a:lstStyle/>
          <a:p>
            <a:pPr algn="ctr"/>
            <a:r>
              <a:rPr lang="fr-FR" sz="2800" b="1" dirty="0" smtClean="0">
                <a:solidFill>
                  <a:schemeClr val="accent5">
                    <a:lumMod val="75000"/>
                  </a:schemeClr>
                </a:solidFill>
              </a:rPr>
              <a:t>Les Caractéristiques de la Planification du Processus de la GIZC </a:t>
            </a:r>
            <a:endParaRPr lang="en-US" sz="2800" b="1" dirty="0">
              <a:solidFill>
                <a:schemeClr val="accent5">
                  <a:lumMod val="75000"/>
                </a:schemeClr>
              </a:solidFill>
            </a:endParaRPr>
          </a:p>
        </p:txBody>
      </p:sp>
      <p:graphicFrame>
        <p:nvGraphicFramePr>
          <p:cNvPr id="5" name="Table 4"/>
          <p:cNvGraphicFramePr>
            <a:graphicFrameLocks noGrp="1"/>
          </p:cNvGraphicFramePr>
          <p:nvPr/>
        </p:nvGraphicFramePr>
        <p:xfrm>
          <a:off x="1066800" y="914400"/>
          <a:ext cx="8001000" cy="5798820"/>
        </p:xfrm>
        <a:graphic>
          <a:graphicData uri="http://schemas.openxmlformats.org/drawingml/2006/table">
            <a:tbl>
              <a:tblPr firstRow="1" bandRow="1">
                <a:tableStyleId>{5C22544A-7EE6-4342-B048-85BDC9FD1C3A}</a:tableStyleId>
              </a:tblPr>
              <a:tblGrid>
                <a:gridCol w="2895600"/>
                <a:gridCol w="5105400"/>
              </a:tblGrid>
              <a:tr h="228600">
                <a:tc>
                  <a:txBody>
                    <a:bodyPr/>
                    <a:lstStyle/>
                    <a:p>
                      <a:pPr algn="ctr"/>
                      <a:r>
                        <a:rPr lang="fr-FR" sz="1750" noProof="0" dirty="0" smtClean="0">
                          <a:effectLst>
                            <a:outerShdw blurRad="38100" dist="38100" dir="2700000" algn="tl">
                              <a:srgbClr val="000000">
                                <a:alpha val="43137"/>
                              </a:srgbClr>
                            </a:outerShdw>
                          </a:effectLst>
                        </a:rPr>
                        <a:t>CARACTÉRISTIQUES</a:t>
                      </a:r>
                      <a:endParaRPr lang="fr-FR" sz="1750" noProof="0"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fr-FR" sz="1750" noProof="0" dirty="0" smtClean="0">
                          <a:effectLst>
                            <a:outerShdw blurRad="38100" dist="38100" dir="2700000" algn="tl">
                              <a:srgbClr val="000000">
                                <a:alpha val="43137"/>
                              </a:srgbClr>
                            </a:outerShdw>
                          </a:effectLst>
                        </a:rPr>
                        <a:t>LES</a:t>
                      </a:r>
                      <a:r>
                        <a:rPr lang="fr-FR" sz="1750" baseline="0" noProof="0" dirty="0" smtClean="0">
                          <a:effectLst>
                            <a:outerShdw blurRad="38100" dist="38100" dir="2700000" algn="tl">
                              <a:srgbClr val="000000">
                                <a:alpha val="43137"/>
                              </a:srgbClr>
                            </a:outerShdw>
                          </a:effectLst>
                        </a:rPr>
                        <a:t> </a:t>
                      </a:r>
                      <a:r>
                        <a:rPr lang="fr-FR" sz="1750" noProof="0" dirty="0" smtClean="0">
                          <a:effectLst>
                            <a:outerShdw blurRad="38100" dist="38100" dir="2700000" algn="tl">
                              <a:srgbClr val="000000">
                                <a:alpha val="43137"/>
                              </a:srgbClr>
                            </a:outerShdw>
                          </a:effectLst>
                        </a:rPr>
                        <a:t>DESCRIPTIONS</a:t>
                      </a:r>
                      <a:endParaRPr lang="fr-FR" sz="1750" noProof="0" dirty="0">
                        <a:effectLst>
                          <a:outerShdw blurRad="38100" dist="38100" dir="2700000" algn="tl">
                            <a:srgbClr val="000000">
                              <a:alpha val="43137"/>
                            </a:srgbClr>
                          </a:outerShdw>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48640">
                <a:tc>
                  <a:txBody>
                    <a:bodyPr/>
                    <a:lstStyle/>
                    <a:p>
                      <a:pPr algn="ctr"/>
                      <a:r>
                        <a:rPr lang="fr-FR" sz="1750" b="1" noProof="0" dirty="0" smtClean="0"/>
                        <a:t>Profil</a:t>
                      </a:r>
                      <a:r>
                        <a:rPr lang="fr-FR" sz="1750" b="1" baseline="0" noProof="0" dirty="0" smtClean="0"/>
                        <a:t> </a:t>
                      </a:r>
                      <a:r>
                        <a:rPr lang="fr-FR" sz="1750" b="1" noProof="0" dirty="0" smtClean="0"/>
                        <a:t>Côtier</a:t>
                      </a:r>
                      <a:endParaRPr lang="fr-FR" sz="1750" b="1"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fr-FR" sz="1750" noProof="0" dirty="0" smtClean="0"/>
                        <a:t>Les conditions de base sont définies selon les aspects physiques, économiques et sociales</a:t>
                      </a:r>
                      <a:endParaRPr lang="fr-FR" sz="175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22960">
                <a:tc>
                  <a:txBody>
                    <a:bodyPr/>
                    <a:lstStyle/>
                    <a:p>
                      <a:pPr algn="ctr"/>
                      <a:r>
                        <a:rPr lang="fr-FR" sz="1750" b="1" noProof="0" dirty="0" smtClean="0"/>
                        <a:t>Problèmes &amp; Opportunités</a:t>
                      </a:r>
                      <a:endParaRPr lang="fr-FR" sz="1750" b="1"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fr-FR" sz="1750" noProof="0" dirty="0" smtClean="0"/>
                        <a:t>Une Évaluation des problèmes de gestion (les causes, les effets, les solutions)</a:t>
                      </a:r>
                    </a:p>
                    <a:p>
                      <a:r>
                        <a:rPr lang="fr-FR" sz="1750" noProof="0" dirty="0" smtClean="0"/>
                        <a:t>Une évaluation des possibilités de développement</a:t>
                      </a:r>
                      <a:endParaRPr lang="fr-FR" sz="1750" baseline="0" noProof="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22960">
                <a:tc>
                  <a:txBody>
                    <a:bodyPr/>
                    <a:lstStyle/>
                    <a:p>
                      <a:pPr algn="ctr"/>
                      <a:r>
                        <a:rPr lang="fr-FR" sz="1750" b="1" noProof="0" dirty="0" smtClean="0"/>
                        <a:t>Principales,</a:t>
                      </a:r>
                      <a:r>
                        <a:rPr lang="fr-FR" sz="1750" b="1" baseline="0" noProof="0" dirty="0" smtClean="0"/>
                        <a:t> Buts &amp; Objectifs</a:t>
                      </a:r>
                      <a:endParaRPr lang="fr-FR" sz="1750" b="1"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fr-FR" sz="1750" noProof="0" dirty="0" smtClean="0"/>
                        <a:t>Des recommandations pour des politiques, des objectifs et des projets, y compris le programme de la GIZC</a:t>
                      </a:r>
                      <a:endParaRPr lang="fr-FR" sz="175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94360">
                <a:tc>
                  <a:txBody>
                    <a:bodyPr/>
                    <a:lstStyle/>
                    <a:p>
                      <a:pPr algn="ctr"/>
                      <a:r>
                        <a:rPr lang="fr-FR" sz="1750" b="1" noProof="0" dirty="0" smtClean="0"/>
                        <a:t>Programmes d'action et Projets</a:t>
                      </a:r>
                      <a:endParaRPr lang="fr-FR" sz="1750" b="1"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fr-FR" sz="1750" noProof="0" dirty="0" smtClean="0"/>
                        <a:t>La définition  et la mise en œuvre des plans d'action et le cadre institutionnel</a:t>
                      </a:r>
                      <a:endParaRPr lang="fr-FR" sz="175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021080">
                <a:tc>
                  <a:txBody>
                    <a:bodyPr/>
                    <a:lstStyle/>
                    <a:p>
                      <a:pPr algn="ctr"/>
                      <a:r>
                        <a:rPr lang="fr-FR" sz="1750" b="1" noProof="0" dirty="0" smtClean="0"/>
                        <a:t>Arrangements</a:t>
                      </a:r>
                      <a:r>
                        <a:rPr lang="fr-FR" sz="1750" b="1" baseline="0" noProof="0" dirty="0" smtClean="0"/>
                        <a:t> </a:t>
                      </a:r>
                      <a:r>
                        <a:rPr lang="fr-FR" sz="1750" b="1" noProof="0" dirty="0" smtClean="0"/>
                        <a:t>Institutionnels &amp;  Organisationnels</a:t>
                      </a:r>
                      <a:endParaRPr lang="fr-FR" sz="1750" b="1"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fr-FR" sz="1750" noProof="0" dirty="0" smtClean="0"/>
                        <a:t>Les</a:t>
                      </a:r>
                      <a:r>
                        <a:rPr lang="fr-FR" sz="1750" baseline="0" noProof="0" dirty="0" smtClean="0"/>
                        <a:t> c</a:t>
                      </a:r>
                      <a:r>
                        <a:rPr lang="fr-FR" sz="1750" noProof="0" dirty="0" smtClean="0"/>
                        <a:t>apacités institutionnelles pour une</a:t>
                      </a:r>
                      <a:r>
                        <a:rPr lang="fr-FR" sz="1750" baseline="0" noProof="0" dirty="0" smtClean="0"/>
                        <a:t> </a:t>
                      </a:r>
                      <a:r>
                        <a:rPr lang="fr-FR" sz="1750" noProof="0" dirty="0" smtClean="0"/>
                        <a:t>mise en œuvre déjà développé</a:t>
                      </a:r>
                      <a:r>
                        <a:rPr lang="fr-FR" sz="1750" baseline="0" noProof="0" dirty="0" smtClean="0"/>
                        <a:t> </a:t>
                      </a:r>
                    </a:p>
                    <a:p>
                      <a:r>
                        <a:rPr lang="fr-FR" sz="1750" noProof="0" dirty="0" smtClean="0"/>
                        <a:t>La</a:t>
                      </a:r>
                      <a:r>
                        <a:rPr lang="fr-FR" sz="1750" baseline="0" noProof="0" dirty="0" smtClean="0"/>
                        <a:t> p</a:t>
                      </a:r>
                      <a:r>
                        <a:rPr lang="fr-FR" sz="1750" noProof="0" dirty="0" smtClean="0"/>
                        <a:t>articipation active des parties prenantes dans les activités de planification et les</a:t>
                      </a:r>
                      <a:r>
                        <a:rPr lang="fr-FR" sz="1750" baseline="0" noProof="0" dirty="0" smtClean="0"/>
                        <a:t> projets </a:t>
                      </a:r>
                      <a:r>
                        <a:rPr lang="fr-FR" sz="1750" noProof="0" dirty="0" smtClean="0"/>
                        <a:t>pilotes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18160">
                <a:tc>
                  <a:txBody>
                    <a:bodyPr/>
                    <a:lstStyle/>
                    <a:p>
                      <a:pPr algn="ctr"/>
                      <a:r>
                        <a:rPr lang="fr-FR" sz="1750" b="1" noProof="0" dirty="0" smtClean="0"/>
                        <a:t>Suivi &amp;</a:t>
                      </a:r>
                      <a:r>
                        <a:rPr lang="fr-FR" sz="1750" b="1" baseline="0" noProof="0" dirty="0" smtClean="0"/>
                        <a:t> Évaluation</a:t>
                      </a:r>
                      <a:endParaRPr lang="fr-FR" sz="1750" b="1"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fr-FR" sz="1750" noProof="0" dirty="0" smtClean="0"/>
                        <a:t>La conception de programmes de suivi &amp; d’évaluation appropriés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00746">
                <a:tc>
                  <a:txBody>
                    <a:bodyPr/>
                    <a:lstStyle/>
                    <a:p>
                      <a:pPr algn="ctr"/>
                      <a:r>
                        <a:rPr lang="fr-FR" sz="1750" b="1" noProof="0" dirty="0" smtClean="0"/>
                        <a:t>Justification Financière</a:t>
                      </a:r>
                      <a:r>
                        <a:rPr lang="fr-FR" sz="1750" b="1" baseline="0" noProof="0" dirty="0" smtClean="0"/>
                        <a:t> &amp; Économique</a:t>
                      </a:r>
                      <a:endParaRPr lang="fr-FR" sz="1750" b="1" noProof="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fr-FR" sz="1750" noProof="0" dirty="0" smtClean="0"/>
                        <a:t>Les exigences en termes de financement et</a:t>
                      </a:r>
                      <a:r>
                        <a:rPr lang="fr-FR" sz="1750" baseline="0" noProof="0" dirty="0" smtClean="0"/>
                        <a:t> du </a:t>
                      </a:r>
                      <a:r>
                        <a:rPr lang="fr-FR" sz="1750" noProof="0" dirty="0" smtClean="0"/>
                        <a:t>personnel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8229600" cy="1143000"/>
          </a:xfrm>
        </p:spPr>
        <p:txBody>
          <a:bodyPr>
            <a:noAutofit/>
          </a:bodyPr>
          <a:lstStyle/>
          <a:p>
            <a:pPr algn="ctr"/>
            <a:r>
              <a:rPr lang="fr-FR" sz="3400" b="1" dirty="0" smtClean="0">
                <a:solidFill>
                  <a:schemeClr val="accent5">
                    <a:lumMod val="75000"/>
                  </a:schemeClr>
                </a:solidFill>
              </a:rPr>
              <a:t>Les Outils pour la Planification Côtière</a:t>
            </a:r>
            <a:endParaRPr lang="en-US" sz="3400" b="1" dirty="0">
              <a:solidFill>
                <a:schemeClr val="accent5">
                  <a:lumMod val="75000"/>
                </a:schemeClr>
              </a:solidFill>
            </a:endParaRPr>
          </a:p>
        </p:txBody>
      </p:sp>
      <p:sp>
        <p:nvSpPr>
          <p:cNvPr id="3" name="Content Placeholder 2"/>
          <p:cNvSpPr>
            <a:spLocks noGrp="1"/>
          </p:cNvSpPr>
          <p:nvPr>
            <p:ph idx="1"/>
          </p:nvPr>
        </p:nvSpPr>
        <p:spPr>
          <a:xfrm>
            <a:off x="990600" y="1066800"/>
            <a:ext cx="8153400" cy="4800600"/>
          </a:xfrm>
        </p:spPr>
        <p:txBody>
          <a:bodyPr>
            <a:noAutofit/>
          </a:bodyPr>
          <a:lstStyle/>
          <a:p>
            <a:pPr marL="596646" indent="-514350">
              <a:lnSpc>
                <a:spcPct val="110000"/>
              </a:lnSpc>
              <a:buAutoNum type="romanLcPeriod"/>
            </a:pPr>
            <a:r>
              <a:rPr lang="fr-FR" sz="2200" b="1" dirty="0" smtClean="0">
                <a:solidFill>
                  <a:srgbClr val="7030A0"/>
                </a:solidFill>
              </a:rPr>
              <a:t>Politique</a:t>
            </a:r>
          </a:p>
          <a:p>
            <a:pPr marL="682625" lvl="1" indent="-219075">
              <a:buFont typeface="Arial" pitchFamily="34" charset="0"/>
              <a:buChar char="•"/>
            </a:pPr>
            <a:r>
              <a:rPr lang="fr-FR" sz="2200" dirty="0" smtClean="0">
                <a:solidFill>
                  <a:srgbClr val="7030A0"/>
                </a:solidFill>
              </a:rPr>
              <a:t>importante dans la prise de décisions impliquant le secteur public ainsi que privé</a:t>
            </a:r>
          </a:p>
          <a:p>
            <a:pPr marL="682625" lvl="1" indent="-219075">
              <a:buFont typeface="Arial" pitchFamily="34" charset="0"/>
              <a:buChar char="•"/>
            </a:pPr>
            <a:r>
              <a:rPr lang="fr-FR" sz="2200" dirty="0" smtClean="0">
                <a:solidFill>
                  <a:srgbClr val="7030A0"/>
                </a:solidFill>
              </a:rPr>
              <a:t>Il existe plusieurs politiques de gestion des zones côtières</a:t>
            </a:r>
          </a:p>
          <a:p>
            <a:pPr marL="682625" lvl="1" indent="-219075">
              <a:buFont typeface="Arial" pitchFamily="34" charset="0"/>
              <a:buChar char="•"/>
            </a:pPr>
            <a:r>
              <a:rPr lang="fr-FR" sz="2200" dirty="0" smtClean="0">
                <a:solidFill>
                  <a:srgbClr val="7030A0"/>
                </a:solidFill>
              </a:rPr>
              <a:t>Peut être appliquer à différents niveaux. Ex: au niveau local ou international</a:t>
            </a:r>
          </a:p>
          <a:p>
            <a:pPr marL="682625" lvl="1" indent="-219075">
              <a:lnSpc>
                <a:spcPct val="110000"/>
              </a:lnSpc>
              <a:buNone/>
            </a:pPr>
            <a:endParaRPr lang="fr-FR" sz="2200" dirty="0" smtClean="0">
              <a:solidFill>
                <a:srgbClr val="7030A0"/>
              </a:solidFill>
            </a:endParaRPr>
          </a:p>
          <a:p>
            <a:pPr marL="514350" lvl="1" indent="-460375">
              <a:lnSpc>
                <a:spcPct val="110000"/>
              </a:lnSpc>
              <a:buFont typeface="+mj-lt"/>
              <a:buAutoNum type="romanLcPeriod" startAt="2"/>
            </a:pPr>
            <a:r>
              <a:rPr lang="fr-FR" sz="2200" b="1" dirty="0" smtClean="0">
                <a:solidFill>
                  <a:srgbClr val="7030A0"/>
                </a:solidFill>
              </a:rPr>
              <a:t>Législation</a:t>
            </a:r>
          </a:p>
          <a:p>
            <a:pPr marL="682625" lvl="1" indent="-219075">
              <a:buFont typeface="Arial" pitchFamily="34" charset="0"/>
              <a:buChar char="•"/>
            </a:pPr>
            <a:r>
              <a:rPr lang="fr-FR" sz="2200" dirty="0" smtClean="0">
                <a:solidFill>
                  <a:srgbClr val="7030A0"/>
                </a:solidFill>
              </a:rPr>
              <a:t>Peut être une loi reliée aux règlements</a:t>
            </a:r>
          </a:p>
          <a:p>
            <a:pPr marL="682625" lvl="1" indent="-219075">
              <a:buFont typeface="Arial" pitchFamily="34" charset="0"/>
              <a:buChar char="•"/>
            </a:pPr>
            <a:r>
              <a:rPr lang="fr-FR" sz="2200" dirty="0" smtClean="0">
                <a:solidFill>
                  <a:srgbClr val="7030A0"/>
                </a:solidFill>
              </a:rPr>
              <a:t>Essentiel lors des concepts comme les plans et les mesures de gestion</a:t>
            </a:r>
          </a:p>
          <a:p>
            <a:pPr marL="682625" lvl="1" indent="-219075">
              <a:buFont typeface="Arial" pitchFamily="34" charset="0"/>
              <a:buChar char="•"/>
            </a:pPr>
            <a:r>
              <a:rPr lang="fr-FR" sz="2200" dirty="0" smtClean="0">
                <a:solidFill>
                  <a:srgbClr val="7030A0"/>
                </a:solidFill>
              </a:rPr>
              <a:t>Aide </a:t>
            </a:r>
            <a:r>
              <a:rPr lang="fr-FR" sz="2200" dirty="0" smtClean="0">
                <a:solidFill>
                  <a:srgbClr val="7030A0"/>
                </a:solidFill>
                <a:latin typeface="Cambria"/>
              </a:rPr>
              <a:t>à </a:t>
            </a:r>
            <a:r>
              <a:rPr lang="fr-FR" sz="2200" dirty="0" smtClean="0">
                <a:solidFill>
                  <a:srgbClr val="7030A0"/>
                </a:solidFill>
              </a:rPr>
              <a:t>définir ou clarifier les conditions institutionnelles</a:t>
            </a:r>
          </a:p>
          <a:p>
            <a:pPr marL="682625" lvl="1" indent="-219075">
              <a:buFont typeface="Arial" pitchFamily="34" charset="0"/>
              <a:buChar char="•"/>
            </a:pPr>
            <a:r>
              <a:rPr lang="fr-FR" sz="2200" dirty="0" smtClean="0">
                <a:solidFill>
                  <a:srgbClr val="7030A0"/>
                </a:solidFill>
              </a:rPr>
              <a:t>Peut être vue comme support aux actions parce que les lois sont difficiles à modifier</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990600" y="0"/>
            <a:ext cx="8153400" cy="4800600"/>
          </a:xfrm>
        </p:spPr>
        <p:txBody>
          <a:bodyPr>
            <a:noAutofit/>
          </a:bodyPr>
          <a:lstStyle/>
          <a:p>
            <a:pPr marL="596646" indent="-514350">
              <a:lnSpc>
                <a:spcPct val="110000"/>
              </a:lnSpc>
              <a:buFont typeface="+mj-lt"/>
              <a:buAutoNum type="romanLcPeriod" startAt="3"/>
            </a:pPr>
            <a:r>
              <a:rPr lang="fr-FR" sz="1950" b="1" dirty="0" smtClean="0">
                <a:solidFill>
                  <a:srgbClr val="7030A0"/>
                </a:solidFill>
              </a:rPr>
              <a:t>Les Directives</a:t>
            </a:r>
          </a:p>
          <a:p>
            <a:pPr marL="804863" lvl="1" indent="-231775">
              <a:buFont typeface="Arial" pitchFamily="34" charset="0"/>
              <a:buChar char="•"/>
            </a:pPr>
            <a:r>
              <a:rPr lang="fr-FR" sz="1950" dirty="0" smtClean="0">
                <a:solidFill>
                  <a:srgbClr val="7030A0"/>
                </a:solidFill>
              </a:rPr>
              <a:t>Moins rigide qu’une législation, politique ou règlement</a:t>
            </a:r>
          </a:p>
          <a:p>
            <a:pPr marL="804863" lvl="1" indent="-231775">
              <a:buFont typeface="Arial" pitchFamily="34" charset="0"/>
              <a:buChar char="•"/>
            </a:pPr>
            <a:r>
              <a:rPr lang="fr-FR" sz="1950" dirty="0" smtClean="0">
                <a:solidFill>
                  <a:srgbClr val="7030A0"/>
                </a:solidFill>
              </a:rPr>
              <a:t>Peut souvent mener </a:t>
            </a:r>
            <a:r>
              <a:rPr lang="fr-FR" sz="1950" dirty="0" smtClean="0">
                <a:solidFill>
                  <a:srgbClr val="7030A0"/>
                </a:solidFill>
                <a:latin typeface="Cambria"/>
              </a:rPr>
              <a:t>à</a:t>
            </a:r>
            <a:r>
              <a:rPr lang="fr-FR" sz="1950" dirty="0" smtClean="0">
                <a:solidFill>
                  <a:srgbClr val="7030A0"/>
                </a:solidFill>
              </a:rPr>
              <a:t> une incohérence et une prise de décision partiale</a:t>
            </a:r>
          </a:p>
          <a:p>
            <a:pPr marL="804863" lvl="1" indent="-231775">
              <a:buFont typeface="Arial" pitchFamily="34" charset="0"/>
              <a:buChar char="•"/>
            </a:pPr>
            <a:r>
              <a:rPr lang="fr-FR" sz="1950" dirty="0" smtClean="0">
                <a:solidFill>
                  <a:srgbClr val="7030A0"/>
                </a:solidFill>
              </a:rPr>
              <a:t>Sont vastes et flexibles</a:t>
            </a:r>
          </a:p>
          <a:p>
            <a:pPr marL="804863" lvl="1" indent="-231775">
              <a:buNone/>
            </a:pPr>
            <a:endParaRPr lang="fr-FR" sz="1950" dirty="0" smtClean="0">
              <a:solidFill>
                <a:srgbClr val="7030A0"/>
              </a:solidFill>
            </a:endParaRPr>
          </a:p>
          <a:p>
            <a:pPr marL="568325" lvl="1" indent="-514350">
              <a:lnSpc>
                <a:spcPct val="110000"/>
              </a:lnSpc>
              <a:buFont typeface="+mj-lt"/>
              <a:buAutoNum type="romanLcPeriod" startAt="3"/>
            </a:pPr>
            <a:r>
              <a:rPr lang="fr-FR" sz="1950" b="1" dirty="0" smtClean="0">
                <a:solidFill>
                  <a:srgbClr val="7030A0"/>
                </a:solidFill>
              </a:rPr>
              <a:t>Le Zonage</a:t>
            </a:r>
          </a:p>
          <a:p>
            <a:pPr marL="804863" lvl="1" indent="-341313" algn="just">
              <a:buFont typeface="Arial" pitchFamily="34" charset="0"/>
              <a:buChar char="•"/>
            </a:pPr>
            <a:r>
              <a:rPr lang="fr-FR" sz="1950" dirty="0" smtClean="0">
                <a:solidFill>
                  <a:srgbClr val="7030A0"/>
                </a:solidFill>
              </a:rPr>
              <a:t>Un des outils les plus puissants dans le programme de gestion des zones côtières</a:t>
            </a:r>
          </a:p>
          <a:p>
            <a:pPr marL="804863" lvl="1" indent="-341313" algn="just">
              <a:buFont typeface="Arial" pitchFamily="34" charset="0"/>
              <a:buChar char="•"/>
            </a:pPr>
            <a:r>
              <a:rPr lang="fr-FR" sz="1950" dirty="0" smtClean="0">
                <a:solidFill>
                  <a:srgbClr val="7030A0"/>
                </a:solidFill>
              </a:rPr>
              <a:t>Les outils du zonage sont: les permis/licences pour pécher, les  quotas de production</a:t>
            </a:r>
          </a:p>
          <a:p>
            <a:pPr marL="804863" lvl="1" indent="-341313" algn="just">
              <a:buFont typeface="Arial" pitchFamily="34" charset="0"/>
              <a:buChar char="•"/>
            </a:pPr>
            <a:r>
              <a:rPr lang="fr-FR" sz="1950" dirty="0" smtClean="0">
                <a:solidFill>
                  <a:srgbClr val="7030A0"/>
                </a:solidFill>
              </a:rPr>
              <a:t>Sépare spatialement les utilisateurs et contrôle les usagers incompatibles</a:t>
            </a:r>
          </a:p>
          <a:p>
            <a:pPr marL="804863" lvl="1" indent="-341313" algn="just">
              <a:buFont typeface="Arial" pitchFamily="34" charset="0"/>
              <a:buChar char="•"/>
            </a:pPr>
            <a:r>
              <a:rPr lang="fr-FR" sz="1950" dirty="0" smtClean="0">
                <a:solidFill>
                  <a:srgbClr val="7030A0"/>
                </a:solidFill>
              </a:rPr>
              <a:t>Combine les objectifs de gestion complexe et compliqué</a:t>
            </a:r>
          </a:p>
          <a:p>
            <a:pPr marL="804863" lvl="1" indent="-341313" algn="just">
              <a:buFont typeface="Arial" pitchFamily="34" charset="0"/>
              <a:buChar char="•"/>
            </a:pPr>
            <a:r>
              <a:rPr lang="fr-FR" sz="1950" dirty="0" smtClean="0">
                <a:solidFill>
                  <a:srgbClr val="7030A0"/>
                </a:solidFill>
              </a:rPr>
              <a:t>Peut être utilisé pour la conservation écologique et pour la gestion des étendue protégée</a:t>
            </a:r>
          </a:p>
          <a:p>
            <a:pPr marL="804863" lvl="1" indent="-341313" algn="just">
              <a:buFont typeface="Arial" pitchFamily="34" charset="0"/>
              <a:buChar char="•"/>
            </a:pPr>
            <a:r>
              <a:rPr lang="fr-FR" sz="1950" dirty="0" smtClean="0">
                <a:solidFill>
                  <a:srgbClr val="7030A0"/>
                </a:solidFill>
              </a:rPr>
              <a:t>Ex: Un des outils importants de zonage est l’utilisation des ‘buffers’ côtières ou terrestres pour la minimise le ‘non point source pollution’, c.-</a:t>
            </a:r>
            <a:r>
              <a:rPr lang="fr-FR" sz="1950" dirty="0" smtClean="0">
                <a:solidFill>
                  <a:srgbClr val="7030A0"/>
                </a:solidFill>
                <a:latin typeface="Cambria"/>
              </a:rPr>
              <a:t>à</a:t>
            </a:r>
            <a:r>
              <a:rPr lang="fr-FR" sz="1950" dirty="0" smtClean="0">
                <a:solidFill>
                  <a:srgbClr val="7030A0"/>
                </a:solidFill>
              </a:rPr>
              <a:t>-d les déchets humains des fosses septiques, de l'agriculture et de l'érosion côtière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4800600"/>
          </a:xfrm>
        </p:spPr>
        <p:txBody>
          <a:bodyPr>
            <a:noAutofit/>
          </a:bodyPr>
          <a:lstStyle/>
          <a:p>
            <a:pPr marL="596646" indent="-514350">
              <a:lnSpc>
                <a:spcPct val="110000"/>
              </a:lnSpc>
              <a:buFont typeface="+mj-lt"/>
              <a:buAutoNum type="romanLcPeriod" startAt="5"/>
            </a:pPr>
            <a:r>
              <a:rPr lang="fr-FR" sz="2100" b="1" dirty="0" smtClean="0">
                <a:solidFill>
                  <a:srgbClr val="7030A0"/>
                </a:solidFill>
              </a:rPr>
              <a:t>Classification côtière ou le profilage</a:t>
            </a:r>
          </a:p>
          <a:p>
            <a:pPr marL="682625" lvl="1" indent="-219075">
              <a:buFont typeface="Arial" pitchFamily="34" charset="0"/>
              <a:buChar char="•"/>
            </a:pPr>
            <a:r>
              <a:rPr lang="fr-FR" sz="2100" dirty="0" smtClean="0">
                <a:solidFill>
                  <a:srgbClr val="7030A0"/>
                </a:solidFill>
              </a:rPr>
              <a:t>Un résumé des milieux côtiers basé sur un éventail de facteurs</a:t>
            </a:r>
          </a:p>
          <a:p>
            <a:pPr marL="682625" lvl="1" indent="-219075">
              <a:buFont typeface="Arial" pitchFamily="34" charset="0"/>
              <a:buChar char="•"/>
            </a:pPr>
            <a:r>
              <a:rPr lang="fr-FR" sz="2100" dirty="0" smtClean="0">
                <a:solidFill>
                  <a:srgbClr val="7030A0"/>
                </a:solidFill>
              </a:rPr>
              <a:t>Ex: pente, type d'habitat, sensibilité biologique</a:t>
            </a:r>
          </a:p>
          <a:p>
            <a:pPr marL="682625" lvl="1" indent="-219075">
              <a:buFont typeface="Arial" pitchFamily="34" charset="0"/>
              <a:buChar char="•"/>
            </a:pPr>
            <a:endParaRPr lang="fr-FR" sz="2100" dirty="0" smtClean="0">
              <a:solidFill>
                <a:srgbClr val="7030A0"/>
              </a:solidFill>
            </a:endParaRPr>
          </a:p>
          <a:p>
            <a:pPr marL="568325" lvl="1" indent="-514350">
              <a:lnSpc>
                <a:spcPct val="110000"/>
              </a:lnSpc>
              <a:buFont typeface="+mj-lt"/>
              <a:buAutoNum type="romanLcPeriod" startAt="6"/>
            </a:pPr>
            <a:r>
              <a:rPr lang="fr-FR" sz="2100" b="1" dirty="0" smtClean="0">
                <a:solidFill>
                  <a:srgbClr val="7030A0"/>
                </a:solidFill>
              </a:rPr>
              <a:t>La Participation Communautaire et L'éducation du Public</a:t>
            </a:r>
          </a:p>
          <a:p>
            <a:pPr marL="568325" lvl="1" indent="-514350">
              <a:lnSpc>
                <a:spcPct val="110000"/>
              </a:lnSpc>
              <a:buNone/>
            </a:pPr>
            <a:r>
              <a:rPr lang="fr-FR" sz="2100" b="1" dirty="0" smtClean="0">
                <a:solidFill>
                  <a:srgbClr val="7030A0"/>
                </a:solidFill>
              </a:rPr>
              <a:t>	 La Participation Communautaire </a:t>
            </a:r>
          </a:p>
          <a:p>
            <a:pPr marL="682625" lvl="1" indent="-219075">
              <a:buFont typeface="Arial" pitchFamily="34" charset="0"/>
              <a:buChar char="•"/>
            </a:pPr>
            <a:r>
              <a:rPr lang="fr-FR" sz="2100" dirty="0" smtClean="0">
                <a:solidFill>
                  <a:srgbClr val="7030A0"/>
                </a:solidFill>
              </a:rPr>
              <a:t>Est une occasion pour les intervenants à participer aux décisions de gestion basées sur l'utilisation des terres dans toutes les régions côtières</a:t>
            </a:r>
          </a:p>
          <a:p>
            <a:pPr marL="682625" lvl="1" indent="-219075">
              <a:buFont typeface="Arial" pitchFamily="34" charset="0"/>
              <a:buChar char="•"/>
            </a:pPr>
            <a:r>
              <a:rPr lang="fr-FR" sz="2100" dirty="0" smtClean="0">
                <a:solidFill>
                  <a:srgbClr val="7030A0"/>
                </a:solidFill>
              </a:rPr>
              <a:t>améliore la communication</a:t>
            </a:r>
          </a:p>
          <a:p>
            <a:pPr marL="682625" lvl="1" indent="-219075">
              <a:buFont typeface="Arial" pitchFamily="34" charset="0"/>
              <a:buChar char="•"/>
            </a:pPr>
            <a:r>
              <a:rPr lang="fr-FR" sz="2100" dirty="0" smtClean="0">
                <a:solidFill>
                  <a:srgbClr val="7030A0"/>
                </a:solidFill>
              </a:rPr>
              <a:t>augmente la sensibilisation des personnes </a:t>
            </a:r>
            <a:r>
              <a:rPr lang="fr-FR" sz="2100" dirty="0" smtClean="0">
                <a:solidFill>
                  <a:srgbClr val="7030A0"/>
                </a:solidFill>
                <a:latin typeface="Cambria"/>
              </a:rPr>
              <a:t>à</a:t>
            </a:r>
            <a:r>
              <a:rPr lang="fr-FR" sz="2100" dirty="0" smtClean="0">
                <a:solidFill>
                  <a:srgbClr val="7030A0"/>
                </a:solidFill>
              </a:rPr>
              <a:t> l'environnement dans les agences, les gouvernements et les communautés</a:t>
            </a:r>
          </a:p>
          <a:p>
            <a:pPr marL="682625" lvl="1" indent="-219075">
              <a:buNone/>
            </a:pPr>
            <a:endParaRPr lang="fr-FR" sz="2100" dirty="0" smtClean="0">
              <a:solidFill>
                <a:srgbClr val="7030A0"/>
              </a:solidFill>
            </a:endParaRPr>
          </a:p>
          <a:p>
            <a:pPr marL="682625" lvl="1" indent="-219075">
              <a:buFont typeface="Arial" pitchFamily="34" charset="0"/>
              <a:buChar char="•"/>
            </a:pPr>
            <a:r>
              <a:rPr lang="fr-FR" sz="2100" b="1" dirty="0" smtClean="0">
                <a:solidFill>
                  <a:srgbClr val="7030A0"/>
                </a:solidFill>
              </a:rPr>
              <a:t>L'éducation du Public</a:t>
            </a:r>
          </a:p>
          <a:p>
            <a:pPr marL="682625" lvl="1" indent="-219075">
              <a:buFont typeface="Arial" pitchFamily="34" charset="0"/>
              <a:buChar char="•"/>
            </a:pPr>
            <a:r>
              <a:rPr lang="fr-FR" sz="2100" dirty="0" smtClean="0">
                <a:solidFill>
                  <a:srgbClr val="7030A0"/>
                </a:solidFill>
              </a:rPr>
              <a:t>Facilite la sensibilisation à l'environnement et aide </a:t>
            </a:r>
            <a:r>
              <a:rPr lang="fr-FR" sz="2100" dirty="0" smtClean="0">
                <a:solidFill>
                  <a:srgbClr val="7030A0"/>
                </a:solidFill>
                <a:latin typeface="Cambria"/>
              </a:rPr>
              <a:t>à</a:t>
            </a:r>
            <a:r>
              <a:rPr lang="fr-FR" sz="2100" dirty="0" smtClean="0">
                <a:solidFill>
                  <a:srgbClr val="7030A0"/>
                </a:solidFill>
              </a:rPr>
              <a:t> comprendre le concept de la durabilité</a:t>
            </a:r>
          </a:p>
          <a:p>
            <a:pPr marL="682625" lvl="1" indent="-219075">
              <a:buFont typeface="Arial" pitchFamily="34" charset="0"/>
              <a:buChar char="•"/>
            </a:pPr>
            <a:r>
              <a:rPr lang="fr-FR" sz="2100" dirty="0" smtClean="0">
                <a:solidFill>
                  <a:srgbClr val="7030A0"/>
                </a:solidFill>
              </a:rPr>
              <a:t>Aide en mettre les principes et les connaissances en pratique afin de minimiser la dégradation de l'environnement</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1613</TotalTime>
  <Words>2032</Words>
  <Application>Microsoft Office PowerPoint</Application>
  <PresentationFormat>On-screen Show (4:3)</PresentationFormat>
  <Paragraphs>255</Paragraphs>
  <Slides>26</Slides>
  <Notes>5</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Solstice</vt:lpstr>
      <vt:lpstr>Atelier De Formation Sur Les Caractéristiques De La Planification et La Gestion Intégrée Des Zone Côtières (GIZC)  </vt:lpstr>
      <vt:lpstr>Slide 2</vt:lpstr>
      <vt:lpstr>La nécessité d'une planification?</vt:lpstr>
      <vt:lpstr>Types de Plans</vt:lpstr>
      <vt:lpstr>Slide 5</vt:lpstr>
      <vt:lpstr>Les Caractéristiques de la Planification du Processus de la GIZC </vt:lpstr>
      <vt:lpstr>Les Outils pour la Planification Côtière</vt:lpstr>
      <vt:lpstr>Slide 8</vt:lpstr>
      <vt:lpstr>Slide 9</vt:lpstr>
      <vt:lpstr>Slide 10</vt:lpstr>
      <vt:lpstr>Les Outils Techniques pour la Planification Côtière</vt:lpstr>
      <vt:lpstr>La Planification d’un Plan</vt:lpstr>
      <vt:lpstr>Slide 13</vt:lpstr>
      <vt:lpstr>Slide 14</vt:lpstr>
      <vt:lpstr>Slide 15</vt:lpstr>
      <vt:lpstr>Le Contenu d’un Plan</vt:lpstr>
      <vt:lpstr>Slide 17</vt:lpstr>
      <vt:lpstr>Description des Conditions Existantes</vt:lpstr>
      <vt:lpstr>Les Méthodes de Collecte des Données</vt:lpstr>
      <vt:lpstr>Un/Une Gestionnaire de la GIZC</vt:lpstr>
      <vt:lpstr>Les expertises de base minimum dans la planification de la GIZC</vt:lpstr>
      <vt:lpstr>Slide 22</vt:lpstr>
      <vt:lpstr>Cycle de vie politique de la GIZC</vt:lpstr>
      <vt:lpstr>Slide 24</vt:lpstr>
      <vt:lpstr>Slide 25</vt:lpstr>
      <vt:lpstr>MERCI DE VOTRE ATTENTION!</vt:lpstr>
    </vt:vector>
  </TitlesOfParts>
  <Company>Yashna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Session on Essential Features of an Integrated Coastal Zone Planning &amp; Management  Demo Sites: Kenya and Tanzania</dc:title>
  <dc:creator>Yashna</dc:creator>
  <cp:lastModifiedBy>Yashna</cp:lastModifiedBy>
  <cp:revision>36</cp:revision>
  <dcterms:created xsi:type="dcterms:W3CDTF">2011-10-12T05:21:00Z</dcterms:created>
  <dcterms:modified xsi:type="dcterms:W3CDTF">2012-02-02T19:51:19Z</dcterms:modified>
</cp:coreProperties>
</file>